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66" r:id="rId2"/>
    <p:sldMasterId id="2147483782" r:id="rId3"/>
    <p:sldMasterId id="2147483801" r:id="rId4"/>
  </p:sldMasterIdLst>
  <p:notesMasterIdLst>
    <p:notesMasterId r:id="rId17"/>
  </p:notesMasterIdLst>
  <p:handoutMasterIdLst>
    <p:handoutMasterId r:id="rId18"/>
  </p:handoutMasterIdLst>
  <p:sldIdLst>
    <p:sldId id="343" r:id="rId5"/>
    <p:sldId id="512" r:id="rId6"/>
    <p:sldId id="499" r:id="rId7"/>
    <p:sldId id="500" r:id="rId8"/>
    <p:sldId id="479" r:id="rId9"/>
    <p:sldId id="482" r:id="rId10"/>
    <p:sldId id="487" r:id="rId11"/>
    <p:sldId id="486" r:id="rId12"/>
    <p:sldId id="475" r:id="rId13"/>
    <p:sldId id="496" r:id="rId14"/>
    <p:sldId id="506" r:id="rId15"/>
    <p:sldId id="510" r:id="rId16"/>
  </p:sldIdLst>
  <p:sldSz cx="9144000" cy="6858000" type="screen4x3"/>
  <p:notesSz cx="6645275" cy="97758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1E4494"/>
    <a:srgbClr val="3166CF"/>
    <a:srgbClr val="0050A0"/>
    <a:srgbClr val="2E6437"/>
    <a:srgbClr val="500F28"/>
    <a:srgbClr val="0F5494"/>
    <a:srgbClr val="2D5EC1"/>
    <a:srgbClr val="FFD624"/>
    <a:srgbClr val="3E6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86514" autoAdjust="0"/>
  </p:normalViewPr>
  <p:slideViewPr>
    <p:cSldViewPr>
      <p:cViewPr>
        <p:scale>
          <a:sx n="100" d="100"/>
          <a:sy n="100" d="100"/>
        </p:scale>
        <p:origin x="-19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72" y="-90"/>
      </p:cViewPr>
      <p:guideLst>
        <p:guide orient="horz" pos="3079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8" y="2"/>
            <a:ext cx="2880344" cy="48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3384" y="2"/>
            <a:ext cx="2880344" cy="48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8" y="9284936"/>
            <a:ext cx="2880344" cy="48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3384" y="9284936"/>
            <a:ext cx="2880344" cy="48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EC7A9CE-B5D3-4830-AA57-DD8049CE9F2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766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8" y="2"/>
            <a:ext cx="2880344" cy="48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3384" y="2"/>
            <a:ext cx="2880344" cy="48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1063" y="735013"/>
            <a:ext cx="4884737" cy="3663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226" y="4643254"/>
            <a:ext cx="5316842" cy="439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8" y="9284936"/>
            <a:ext cx="2880344" cy="48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384" y="9284936"/>
            <a:ext cx="2880344" cy="489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45" tIns="45073" rIns="90145" bIns="45073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6441B25-C4D1-47DB-817D-B9C4FC5392F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9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441B25-C4D1-47DB-817D-B9C4FC5392F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46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D0DCFA5-5FFD-EC4E-8035-F6E3D56CC275}" type="slidenum">
              <a:rPr lang="en-US" altLang="en-US" smtClean="0">
                <a:solidFill>
                  <a:prstClr val="black"/>
                </a:solidFill>
              </a:rPr>
              <a:pPr/>
              <a:t>10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95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97234" y="5021858"/>
            <a:ext cx="5882210" cy="4751211"/>
          </a:xfrm>
        </p:spPr>
        <p:txBody>
          <a:bodyPr/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D0DCFA5-5FFD-EC4E-8035-F6E3D56CC275}" type="slidenum">
              <a:rPr lang="en-US" altLang="en-US" smtClean="0">
                <a:solidFill>
                  <a:prstClr val="black"/>
                </a:solidFill>
              </a:rPr>
              <a:pPr/>
              <a:t>2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48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12988" y="5021858"/>
            <a:ext cx="5882210" cy="4751211"/>
          </a:xfrm>
        </p:spPr>
        <p:txBody>
          <a:bodyPr/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D0DCFA5-5FFD-EC4E-8035-F6E3D56CC275}" type="slidenum">
              <a:rPr lang="en-US" altLang="en-US" smtClean="0">
                <a:solidFill>
                  <a:prstClr val="black"/>
                </a:solidFill>
              </a:rPr>
              <a:pPr/>
              <a:t>3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6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12988" y="5050511"/>
            <a:ext cx="5882210" cy="47512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D0DCFA5-5FFD-EC4E-8035-F6E3D56CC275}" type="slidenum">
              <a:rPr lang="en-US" altLang="en-US" smtClean="0">
                <a:solidFill>
                  <a:prstClr val="black"/>
                </a:solidFill>
              </a:rPr>
              <a:pPr/>
              <a:t>4</a:t>
            </a:fld>
            <a:endParaRPr lang="en-US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5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441B25-C4D1-47DB-817D-B9C4FC5392F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09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 smtClean="0">
              <a:latin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AE8F20-7B7B-445C-B697-32B215E56BC6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6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441B25-C4D1-47DB-817D-B9C4FC5392FB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62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441B25-C4D1-47DB-817D-B9C4FC5392FB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10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0961ED-B8B5-4C64-9727-6F12A830C91B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120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idx="11"/>
          </p:nvPr>
        </p:nvSpPr>
        <p:spPr>
          <a:xfrm>
            <a:off x="0" y="2852937"/>
            <a:ext cx="9144000" cy="4005064"/>
          </a:xfrm>
          <a:prstGeom prst="rect">
            <a:avLst/>
          </a:prstGeom>
        </p:spPr>
        <p:txBody>
          <a:bodyPr lIns="360000" tIns="288000" rIns="0" bIns="0"/>
          <a:lstStyle>
            <a:lvl1pPr>
              <a:lnSpc>
                <a:spcPct val="150000"/>
              </a:lnSpc>
              <a:defRPr sz="1600" b="1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idx="1"/>
          </p:nvPr>
        </p:nvSpPr>
        <p:spPr>
          <a:xfrm>
            <a:off x="0" y="3473"/>
            <a:ext cx="9144000" cy="2232248"/>
          </a:xfrm>
          <a:prstGeom prst="rect">
            <a:avLst/>
          </a:prstGeom>
        </p:spPr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2232248"/>
            <a:ext cx="9144000" cy="620688"/>
          </a:xfrm>
          <a:prstGeom prst="rect">
            <a:avLst/>
          </a:prstGeom>
        </p:spPr>
        <p:txBody>
          <a:bodyPr lIns="360000" tIns="216000" rIns="0" bIns="0"/>
          <a:lstStyle/>
          <a:p>
            <a:r>
              <a:rPr lang="en-GB" altLang="en-US" dirty="0" smtClean="0">
                <a:latin typeface="+mj-lt"/>
              </a:rPr>
              <a:t>JRC Role. Facts </a:t>
            </a:r>
            <a:r>
              <a:rPr lang="en-GB" altLang="en-US" dirty="0">
                <a:latin typeface="+mj-lt"/>
              </a:rPr>
              <a:t>&amp; </a:t>
            </a:r>
            <a:r>
              <a:rPr lang="en-GB" altLang="en-US" dirty="0" smtClean="0">
                <a:latin typeface="+mj-lt"/>
              </a:rPr>
              <a:t>Figures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0FD8B1-9437-8D48-BA2E-4BA25325F6B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134743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0FE8C-0F7B-AE4D-831A-B4A6A83FD329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2428327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064" y="4343400"/>
            <a:ext cx="3857625" cy="300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4089" y="4343400"/>
            <a:ext cx="3857625" cy="300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63791-575A-0B44-858F-ED138906337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2294065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9236C7-52A5-874E-837D-1BC76F033BE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1491953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07C281-7414-3945-942F-E2DE165957A8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1360026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9EEE4A-5399-BB4E-A3AD-F1B621D1F7D4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3031711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541409-37AF-6F4C-8DBB-38D07902418C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1017527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9F2904-C1B8-8146-9192-0A0394D01725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544110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4A1541-DFA2-404F-BD4E-E2C588BFEA2F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4008840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6" y="1611315"/>
            <a:ext cx="1995488" cy="3032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6589" y="1611315"/>
            <a:ext cx="5837237" cy="3032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1F416B-2A74-5342-B23F-3F87F43002D2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9667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29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>
            <a:spLocks noGrp="1"/>
          </p:cNvSpPr>
          <p:nvPr>
            <p:ph idx="11"/>
          </p:nvPr>
        </p:nvSpPr>
        <p:spPr>
          <a:xfrm>
            <a:off x="0" y="908720"/>
            <a:ext cx="9144000" cy="5256584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620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1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8" y="1611315"/>
            <a:ext cx="7867650" cy="4286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063" y="4343400"/>
            <a:ext cx="7867650" cy="3000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xfrm>
            <a:off x="6373813" y="6426200"/>
            <a:ext cx="2132012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E0FD8B1-9437-8D48-BA2E-4BA25325F6BA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xfrm>
            <a:off x="636589" y="6426200"/>
            <a:ext cx="2132012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29995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08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16016" y="2276872"/>
            <a:ext cx="4176464" cy="1800200"/>
          </a:xfrm>
          <a:prstGeom prst="rect">
            <a:avLst/>
          </a:prstGeom>
        </p:spPr>
        <p:txBody>
          <a:bodyPr lIns="0" tIns="900000" rIns="0" bIns="0" anchor="t"/>
          <a:lstStyle>
            <a:lvl1pPr algn="r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14017" y="4077072"/>
            <a:ext cx="4178464" cy="915318"/>
          </a:xfrm>
          <a:prstGeom prst="rect">
            <a:avLst/>
          </a:prstGeom>
        </p:spPr>
        <p:txBody>
          <a:bodyPr lIns="0" tIns="360000" rIns="0"/>
          <a:lstStyle>
            <a:lvl1pPr marL="0" indent="0" algn="r">
              <a:buClr>
                <a:srgbClr val="1E4494"/>
              </a:buClr>
              <a:buFont typeface="Arial" panose="020B0604020202020204" pitchFamily="34" charset="0"/>
              <a:buNone/>
              <a:defRPr sz="1800" b="1"/>
            </a:lvl1pPr>
            <a:lvl2pPr marL="2286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 sz="1800"/>
            </a:lvl2pPr>
            <a:lvl3pPr marL="4572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3pPr>
            <a:lvl4pPr marL="6858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4pPr>
            <a:lvl5pPr marL="9144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4716016" y="5517232"/>
            <a:ext cx="4178464" cy="648072"/>
          </a:xfrm>
          <a:prstGeom prst="rect">
            <a:avLst/>
          </a:prstGeom>
        </p:spPr>
        <p:txBody>
          <a:bodyPr lIns="0" rIns="0" bIns="360000" anchor="b"/>
          <a:lstStyle>
            <a:lvl1pPr marL="0" indent="0" algn="r">
              <a:buClr>
                <a:srgbClr val="1E4494"/>
              </a:buClr>
              <a:buFont typeface="Arial" panose="020B0604020202020204" pitchFamily="34" charset="0"/>
              <a:buNone/>
              <a:defRPr sz="1600" b="1"/>
            </a:lvl1pPr>
            <a:lvl2pPr marL="2286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 sz="1600"/>
            </a:lvl2pPr>
            <a:lvl3pPr marL="4572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3pPr>
            <a:lvl4pPr marL="6858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4pPr>
            <a:lvl5pPr marL="914400" indent="-228600" algn="r">
              <a:buClr>
                <a:srgbClr val="1E4494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63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252413" y="6457950"/>
            <a:ext cx="3016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0F3277"/>
                </a:solidFill>
                <a:latin typeface="Arial" charset="0"/>
              </a:defRPr>
            </a:lvl1pPr>
            <a:lvl2pPr marL="742950" indent="-285750">
              <a:defRPr sz="2000" b="1">
                <a:solidFill>
                  <a:srgbClr val="0F3277"/>
                </a:solidFill>
                <a:latin typeface="Arial" charset="0"/>
              </a:defRPr>
            </a:lvl2pPr>
            <a:lvl3pPr marL="1143000" indent="-228600">
              <a:defRPr sz="2000" b="1">
                <a:solidFill>
                  <a:srgbClr val="0F3277"/>
                </a:solidFill>
                <a:latin typeface="Arial" charset="0"/>
              </a:defRPr>
            </a:lvl3pPr>
            <a:lvl4pPr marL="1600200" indent="-228600">
              <a:defRPr sz="2000" b="1">
                <a:solidFill>
                  <a:srgbClr val="0F3277"/>
                </a:solidFill>
                <a:latin typeface="Arial" charset="0"/>
              </a:defRPr>
            </a:lvl4pPr>
            <a:lvl5pPr marL="2057400" indent="-228600">
              <a:defRPr sz="2000" b="1">
                <a:solidFill>
                  <a:srgbClr val="0F3277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F3277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F3277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F3277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F3277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80000"/>
              </a:lnSpc>
              <a:spcBef>
                <a:spcPct val="25000"/>
              </a:spcBef>
              <a:spcAft>
                <a:spcPct val="10000"/>
              </a:spcAft>
              <a:buClr>
                <a:srgbClr val="000000"/>
              </a:buClr>
              <a:buSzPct val="115000"/>
              <a:defRPr/>
            </a:pPr>
            <a:fld id="{C6467D13-B8AB-4E36-B906-80E8CA767FA7}" type="slidenum">
              <a:rPr lang="en-GB" altLang="en-US" sz="700" b="0" smtClean="0"/>
              <a:pPr eaLnBrk="0" hangingPunct="0">
                <a:lnSpc>
                  <a:spcPct val="80000"/>
                </a:lnSpc>
                <a:spcBef>
                  <a:spcPct val="25000"/>
                </a:spcBef>
                <a:spcAft>
                  <a:spcPct val="10000"/>
                </a:spcAft>
                <a:buClr>
                  <a:srgbClr val="000000"/>
                </a:buClr>
                <a:buSzPct val="115000"/>
                <a:defRPr/>
              </a:pPr>
              <a:t>‹#›</a:t>
            </a:fld>
            <a:endParaRPr lang="en-GB" altLang="en-US" sz="700" b="0" dirty="0" smtClean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84150" y="6381750"/>
            <a:ext cx="333375" cy="292100"/>
          </a:xfrm>
        </p:spPr>
        <p:txBody>
          <a:bodyPr/>
          <a:lstStyle>
            <a:lvl1pPr marL="0" marR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23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GB" dirty="0">
              <a:solidFill>
                <a:srgbClr val="004494"/>
              </a:solidFill>
              <a:latin typeface="Verdana" pitchFamily="34" charset="0"/>
              <a:ea typeface="MS PGothic" pitchFamily="34" charset="-128"/>
            </a:endParaRPr>
          </a:p>
          <a:p>
            <a:pPr>
              <a:defRPr/>
            </a:pP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108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200" y="2416175"/>
            <a:ext cx="7869600" cy="1528624"/>
          </a:xfrm>
          <a:prstGeom prst="rect">
            <a:avLst/>
          </a:prstGeom>
        </p:spPr>
        <p:txBody>
          <a:bodyPr/>
          <a:lstStyle>
            <a:lvl2pPr marL="211021" indent="-211021">
              <a:buFont typeface="Verdana"/>
              <a:buChar char="•"/>
              <a:defRPr sz="1662" b="0" i="0" baseline="0">
                <a:latin typeface="Verdana"/>
              </a:defRPr>
            </a:lvl2pPr>
            <a:lvl3pPr marL="422041" indent="-211021">
              <a:buClr>
                <a:srgbClr val="37ACDE"/>
              </a:buClr>
              <a:buFont typeface="Wingdings" charset="2"/>
              <a:buChar char="§"/>
              <a:defRPr sz="1477" baseline="0">
                <a:latin typeface="Verdana"/>
              </a:defRPr>
            </a:lvl3pPr>
            <a:lvl4pPr marL="633062" indent="-211021">
              <a:lnSpc>
                <a:spcPts val="2215"/>
              </a:lnSpc>
              <a:spcBef>
                <a:spcPts val="0"/>
              </a:spcBef>
              <a:buClr>
                <a:srgbClr val="37ACDE"/>
              </a:buClr>
              <a:buFont typeface="Arial"/>
              <a:buChar char="•"/>
              <a:defRPr sz="1477" baseline="0">
                <a:solidFill>
                  <a:srgbClr val="004494"/>
                </a:solidFill>
                <a:latin typeface="Verdana"/>
              </a:defRPr>
            </a:lvl4pPr>
            <a:lvl5pPr marL="844083" indent="-211021">
              <a:lnSpc>
                <a:spcPts val="2215"/>
              </a:lnSpc>
              <a:spcBef>
                <a:spcPts val="0"/>
              </a:spcBef>
              <a:buClr>
                <a:srgbClr val="37ACDE"/>
              </a:buClr>
              <a:buFont typeface="Verdana"/>
              <a:buChar char="–"/>
              <a:defRPr sz="1477" baseline="0">
                <a:solidFill>
                  <a:srgbClr val="004494"/>
                </a:solidFill>
                <a:latin typeface="Verdana"/>
              </a:defRPr>
            </a:lvl5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1BFE2C-A1C9-458C-8FBF-CBD34B87B499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1"/>
          </p:nvPr>
        </p:nvSpPr>
        <p:spPr>
          <a:xfrm>
            <a:off x="636588" y="6426200"/>
            <a:ext cx="2133600" cy="1539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eaLnBrk="0" hangingPunct="0">
              <a:defRPr/>
            </a:pPr>
            <a:fld id="{1D0BA289-EC42-437C-BF94-02D00E8EB97F}" type="datetime3">
              <a:rPr lang="en-US" sz="2000" smtClean="0">
                <a:solidFill>
                  <a:srgbClr val="0F3277"/>
                </a:solidFill>
              </a:rPr>
              <a:pPr eaLnBrk="0" hangingPunct="0">
                <a:defRPr/>
              </a:pPr>
              <a:t>25 November 2016</a:t>
            </a:fld>
            <a:endParaRPr lang="en-US" sz="2000" dirty="0">
              <a:solidFill>
                <a:srgbClr val="0F32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1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AE441-E2CD-324B-9441-DE856658677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165588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7013" y="6145213"/>
            <a:ext cx="2243137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357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8" r:id="rId2"/>
    <p:sldLayoutId id="2147483800" r:id="rId3"/>
    <p:sldLayoutId id="2147483814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494"/>
          </a:solidFill>
          <a:latin typeface="Verdana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5pPr>
      <a:lvl6pPr marL="8159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6pPr>
      <a:lvl7pPr marL="12731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7pPr>
      <a:lvl8pPr marL="17303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8pPr>
      <a:lvl9pPr marL="21875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1E4494"/>
        </a:buClr>
        <a:buFont typeface="Verdana" pitchFamily="34" charset="0"/>
        <a:defRPr>
          <a:solidFill>
            <a:srgbClr val="004494"/>
          </a:solidFill>
          <a:latin typeface="Verdana"/>
          <a:ea typeface="MS PGothic" pitchFamily="34" charset="-128"/>
          <a:cs typeface="ＭＳ Ｐゴシック" charset="0"/>
        </a:defRPr>
      </a:lvl1pPr>
      <a:lvl2pPr marL="2286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1E4494"/>
        </a:buClr>
        <a:buFont typeface="Verdana" pitchFamily="34" charset="0"/>
        <a:buChar char="•"/>
        <a:defRPr>
          <a:solidFill>
            <a:srgbClr val="004494"/>
          </a:solidFill>
          <a:latin typeface="Verdana"/>
          <a:ea typeface="MS PGothic" pitchFamily="34" charset="-128"/>
        </a:defRPr>
      </a:lvl2pPr>
      <a:lvl3pPr marL="4572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1E4494"/>
        </a:buClr>
        <a:buFont typeface="Wingdings" pitchFamily="2" charset="2"/>
        <a:buChar char="§"/>
        <a:defRPr sz="1600">
          <a:solidFill>
            <a:srgbClr val="004494"/>
          </a:solidFill>
          <a:latin typeface="Verdana"/>
          <a:ea typeface="MS PGothic" pitchFamily="34" charset="-128"/>
        </a:defRPr>
      </a:lvl3pPr>
      <a:lvl4pPr marL="6858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1E4494"/>
        </a:buClr>
        <a:buFont typeface="Arial" charset="0"/>
        <a:buChar char="•"/>
        <a:defRPr sz="1600">
          <a:solidFill>
            <a:srgbClr val="004494"/>
          </a:solidFill>
          <a:latin typeface="Verdana"/>
          <a:ea typeface="MS PGothic" pitchFamily="34" charset="-128"/>
        </a:defRPr>
      </a:lvl4pPr>
      <a:lvl5pPr marL="9144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1E4494"/>
        </a:buClr>
        <a:buFont typeface="Verdana" pitchFamily="34" charset="0"/>
        <a:buChar char="–"/>
        <a:defRPr sz="1600">
          <a:solidFill>
            <a:srgbClr val="004494"/>
          </a:solidFill>
          <a:latin typeface="Verdana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" y="8140"/>
            <a:ext cx="9135870" cy="6851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7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7013" y="6145213"/>
            <a:ext cx="2243137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251521" y="548680"/>
            <a:ext cx="8568630" cy="1800200"/>
          </a:xfrm>
          <a:prstGeom prst="rect">
            <a:avLst/>
          </a:prstGeom>
        </p:spPr>
        <p:txBody>
          <a:bodyPr lIns="0" tIns="46800" rIns="0"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5pPr>
            <a:lvl6pPr marL="8159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6pPr>
            <a:lvl7pPr marL="12731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7pPr>
            <a:lvl8pPr marL="17303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8pPr>
            <a:lvl9pPr marL="21875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</a:pPr>
            <a:r>
              <a:rPr lang="en-GB" sz="2400" kern="0" baseline="0" dirty="0" smtClean="0"/>
              <a:t>The European Commission’s</a:t>
            </a:r>
          </a:p>
          <a:p>
            <a:pPr>
              <a:lnSpc>
                <a:spcPts val="3400"/>
              </a:lnSpc>
            </a:pPr>
            <a:r>
              <a:rPr lang="en-GB" sz="2400" kern="0" baseline="0" dirty="0" smtClean="0"/>
              <a:t>science and knowledge service</a:t>
            </a:r>
          </a:p>
          <a:p>
            <a:pPr>
              <a:lnSpc>
                <a:spcPct val="200000"/>
              </a:lnSpc>
            </a:pPr>
            <a:r>
              <a:rPr lang="en-US" sz="2000" b="0" kern="0" dirty="0" smtClean="0"/>
              <a:t>Joint Research</a:t>
            </a:r>
            <a:r>
              <a:rPr lang="en-US" sz="2000" b="0" kern="0" baseline="0" dirty="0" smtClean="0"/>
              <a:t> Centre</a:t>
            </a:r>
          </a:p>
        </p:txBody>
      </p:sp>
    </p:spTree>
    <p:extLst>
      <p:ext uri="{BB962C8B-B14F-4D97-AF65-F5344CB8AC3E}">
        <p14:creationId xmlns:p14="http://schemas.microsoft.com/office/powerpoint/2010/main" val="26488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/>
          <a:ea typeface="MS PGothic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494"/>
          </a:solidFill>
          <a:latin typeface="Verdana" charset="0"/>
          <a:ea typeface="MS PGothic" pitchFamily="34" charset="-128"/>
          <a:cs typeface="ＭＳ Ｐゴシック" charset="0"/>
        </a:defRPr>
      </a:lvl5pPr>
      <a:lvl6pPr marL="8159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6pPr>
      <a:lvl7pPr marL="12731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7pPr>
      <a:lvl8pPr marL="17303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8pPr>
      <a:lvl9pPr marL="2187575" algn="l" rtl="0" fontAlgn="base">
        <a:spcBef>
          <a:spcPct val="0"/>
        </a:spcBef>
        <a:spcAft>
          <a:spcPct val="0"/>
        </a:spcAft>
        <a:defRPr sz="3000" b="1">
          <a:solidFill>
            <a:srgbClr val="0F5494"/>
          </a:solidFill>
          <a:latin typeface="Verdan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37ACDE"/>
        </a:buClr>
        <a:buFont typeface="Verdana" pitchFamily="34" charset="0"/>
        <a:defRPr>
          <a:solidFill>
            <a:srgbClr val="004494"/>
          </a:solidFill>
          <a:latin typeface="Verdana"/>
          <a:ea typeface="MS PGothic" pitchFamily="34" charset="-128"/>
          <a:cs typeface="ＭＳ Ｐゴシック" charset="0"/>
        </a:defRPr>
      </a:lvl1pPr>
      <a:lvl2pPr marL="2286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37ACDE"/>
        </a:buClr>
        <a:buFont typeface="Verdana" pitchFamily="34" charset="0"/>
        <a:buChar char="•"/>
        <a:defRPr>
          <a:solidFill>
            <a:srgbClr val="004494"/>
          </a:solidFill>
          <a:latin typeface="Verdana"/>
          <a:ea typeface="MS PGothic" pitchFamily="34" charset="-128"/>
        </a:defRPr>
      </a:lvl2pPr>
      <a:lvl3pPr marL="4572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37ACDE"/>
        </a:buClr>
        <a:buFont typeface="Wingdings" pitchFamily="2" charset="2"/>
        <a:buChar char="§"/>
        <a:defRPr sz="1600">
          <a:solidFill>
            <a:srgbClr val="004494"/>
          </a:solidFill>
          <a:latin typeface="Verdana"/>
          <a:ea typeface="MS PGothic" pitchFamily="34" charset="-128"/>
        </a:defRPr>
      </a:lvl3pPr>
      <a:lvl4pPr marL="6858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37ACDE"/>
        </a:buClr>
        <a:buFont typeface="Arial" charset="0"/>
        <a:buChar char="•"/>
        <a:defRPr sz="1600">
          <a:solidFill>
            <a:srgbClr val="004494"/>
          </a:solidFill>
          <a:latin typeface="Verdana"/>
          <a:ea typeface="MS PGothic" pitchFamily="34" charset="-128"/>
        </a:defRPr>
      </a:lvl4pPr>
      <a:lvl5pPr marL="914400" indent="-228600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rgbClr val="37ACDE"/>
        </a:buClr>
        <a:buFont typeface="Verdana" pitchFamily="34" charset="0"/>
        <a:buChar char="–"/>
        <a:defRPr sz="1600">
          <a:solidFill>
            <a:srgbClr val="004494"/>
          </a:solidFill>
          <a:latin typeface="Verdana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005013" y="204788"/>
            <a:ext cx="51355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8204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3150" y="765175"/>
            <a:ext cx="33178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 smtClean="0">
                <a:solidFill>
                  <a:schemeClr val="bg1"/>
                </a:solidFill>
                <a:ea typeface="MS PGothic" pitchFamily="34" charset="-128"/>
              </a:defRPr>
            </a:lvl1pPr>
          </a:lstStyle>
          <a:p>
            <a:pPr eaLnBrk="0" hangingPunct="0">
              <a:defRPr/>
            </a:pPr>
            <a:fld id="{408C4CAD-F18F-422A-BA51-B7FB9336D1A3}" type="slidenum">
              <a:rPr lang="en-GB" altLang="en-US">
                <a:solidFill>
                  <a:srgbClr val="FFFFFF"/>
                </a:solidFill>
                <a:latin typeface="Arial" charset="0"/>
              </a:rPr>
              <a:pPr eaLnBrk="0" hangingPunct="0">
                <a:defRPr/>
              </a:pPr>
              <a:t>‹#›</a:t>
            </a:fld>
            <a:endParaRPr lang="en-GB" altLang="en-US" dirty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3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F3277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F3277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F3277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F3277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F3277"/>
          </a:solidFill>
          <a:latin typeface="Arial" charset="0"/>
        </a:defRPr>
      </a:lvl5pPr>
      <a:lvl6pPr marL="422041" algn="ctr" rtl="0" eaLnBrk="0" fontAlgn="base" hangingPunct="0">
        <a:spcBef>
          <a:spcPct val="0"/>
        </a:spcBef>
        <a:spcAft>
          <a:spcPct val="0"/>
        </a:spcAft>
        <a:defRPr sz="2031" b="1">
          <a:solidFill>
            <a:srgbClr val="0F3277"/>
          </a:solidFill>
          <a:latin typeface="Arial" charset="0"/>
        </a:defRPr>
      </a:lvl6pPr>
      <a:lvl7pPr marL="844083" algn="ctr" rtl="0" eaLnBrk="0" fontAlgn="base" hangingPunct="0">
        <a:spcBef>
          <a:spcPct val="0"/>
        </a:spcBef>
        <a:spcAft>
          <a:spcPct val="0"/>
        </a:spcAft>
        <a:defRPr sz="2031" b="1">
          <a:solidFill>
            <a:srgbClr val="0F3277"/>
          </a:solidFill>
          <a:latin typeface="Arial" charset="0"/>
        </a:defRPr>
      </a:lvl7pPr>
      <a:lvl8pPr marL="1266124" algn="ctr" rtl="0" eaLnBrk="0" fontAlgn="base" hangingPunct="0">
        <a:spcBef>
          <a:spcPct val="0"/>
        </a:spcBef>
        <a:spcAft>
          <a:spcPct val="0"/>
        </a:spcAft>
        <a:defRPr sz="2031" b="1">
          <a:solidFill>
            <a:srgbClr val="0F3277"/>
          </a:solidFill>
          <a:latin typeface="Arial" charset="0"/>
        </a:defRPr>
      </a:lvl8pPr>
      <a:lvl9pPr marL="1688165" algn="ctr" rtl="0" eaLnBrk="0" fontAlgn="base" hangingPunct="0">
        <a:spcBef>
          <a:spcPct val="0"/>
        </a:spcBef>
        <a:spcAft>
          <a:spcPct val="0"/>
        </a:spcAft>
        <a:defRPr sz="2031" b="1">
          <a:solidFill>
            <a:srgbClr val="0F3277"/>
          </a:solidFill>
          <a:latin typeface="Arial" charset="0"/>
        </a:defRPr>
      </a:lvl9pPr>
    </p:titleStyle>
    <p:bodyStyle>
      <a:lvl1pPr marL="317500" indent="-317500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15000"/>
        <a:defRPr sz="2500" b="1">
          <a:solidFill>
            <a:srgbClr val="0F3277"/>
          </a:solidFill>
          <a:latin typeface="Arial" charset="0"/>
          <a:ea typeface="+mn-ea"/>
          <a:cs typeface="+mn-cs"/>
        </a:defRPr>
      </a:lvl1pPr>
      <a:lvl2pPr marL="685800" indent="-261938" algn="l" rtl="0" eaLnBrk="0" fontAlgn="base" hangingPunct="0">
        <a:spcBef>
          <a:spcPct val="0"/>
        </a:spcBef>
        <a:spcAft>
          <a:spcPct val="0"/>
        </a:spcAft>
        <a:defRPr>
          <a:solidFill>
            <a:srgbClr val="0F3277"/>
          </a:solidFill>
          <a:latin typeface="Arial" charset="0"/>
        </a:defRPr>
      </a:lvl2pPr>
      <a:lvl3pPr marL="1054100" indent="-209550" algn="l" rtl="0" eaLnBrk="0" fontAlgn="base" hangingPunct="0">
        <a:spcBef>
          <a:spcPct val="0"/>
        </a:spcBef>
        <a:spcAft>
          <a:spcPct val="0"/>
        </a:spcAft>
        <a:buFont typeface="Wingdings" pitchFamily="2" charset="2"/>
        <a:buChar char="§"/>
        <a:defRPr>
          <a:solidFill>
            <a:srgbClr val="0F3277"/>
          </a:solidFill>
          <a:latin typeface="Arial" charset="0"/>
        </a:defRPr>
      </a:lvl3pPr>
      <a:lvl4pPr marL="1441450" indent="-211138" algn="l" rtl="0" eaLnBrk="0" fontAlgn="base" hangingPunct="0">
        <a:spcBef>
          <a:spcPct val="0"/>
        </a:spcBef>
        <a:spcAft>
          <a:spcPct val="0"/>
        </a:spcAft>
        <a:buChar char="•"/>
        <a:defRPr sz="1400">
          <a:solidFill>
            <a:srgbClr val="0F3277"/>
          </a:solidFill>
          <a:latin typeface="Arial" charset="0"/>
        </a:defRPr>
      </a:lvl4pPr>
      <a:lvl5pPr marL="1828800" indent="-209550" algn="l" rtl="0" eaLnBrk="0" fontAlgn="base" hangingPunct="0">
        <a:spcBef>
          <a:spcPct val="0"/>
        </a:spcBef>
        <a:spcAft>
          <a:spcPct val="0"/>
        </a:spcAft>
        <a:buChar char="–"/>
        <a:defRPr sz="1200">
          <a:solidFill>
            <a:srgbClr val="0F3277"/>
          </a:solidFill>
          <a:latin typeface="Arial" charset="0"/>
        </a:defRPr>
      </a:lvl5pPr>
      <a:lvl6pPr marL="2250887" indent="-211021" algn="l" rtl="0" eaLnBrk="0" fontAlgn="base" hangingPunct="0">
        <a:spcBef>
          <a:spcPct val="0"/>
        </a:spcBef>
        <a:spcAft>
          <a:spcPct val="0"/>
        </a:spcAft>
        <a:buChar char="–"/>
        <a:defRPr sz="1292">
          <a:solidFill>
            <a:srgbClr val="0F3277"/>
          </a:solidFill>
          <a:latin typeface="+mn-lt"/>
        </a:defRPr>
      </a:lvl6pPr>
      <a:lvl7pPr marL="2672928" indent="-211021" algn="l" rtl="0" eaLnBrk="0" fontAlgn="base" hangingPunct="0">
        <a:spcBef>
          <a:spcPct val="0"/>
        </a:spcBef>
        <a:spcAft>
          <a:spcPct val="0"/>
        </a:spcAft>
        <a:buChar char="–"/>
        <a:defRPr sz="1292">
          <a:solidFill>
            <a:srgbClr val="0F3277"/>
          </a:solidFill>
          <a:latin typeface="+mn-lt"/>
        </a:defRPr>
      </a:lvl7pPr>
      <a:lvl8pPr marL="3094970" indent="-211021" algn="l" rtl="0" eaLnBrk="0" fontAlgn="base" hangingPunct="0">
        <a:spcBef>
          <a:spcPct val="0"/>
        </a:spcBef>
        <a:spcAft>
          <a:spcPct val="0"/>
        </a:spcAft>
        <a:buChar char="–"/>
        <a:defRPr sz="1292">
          <a:solidFill>
            <a:srgbClr val="0F3277"/>
          </a:solidFill>
          <a:latin typeface="+mn-lt"/>
        </a:defRPr>
      </a:lvl8pPr>
      <a:lvl9pPr marL="3517011" indent="-211021" algn="l" rtl="0" eaLnBrk="0" fontAlgn="base" hangingPunct="0">
        <a:spcBef>
          <a:spcPct val="0"/>
        </a:spcBef>
        <a:spcAft>
          <a:spcPct val="0"/>
        </a:spcAft>
        <a:buChar char="–"/>
        <a:defRPr sz="1292">
          <a:solidFill>
            <a:srgbClr val="0F3277"/>
          </a:solidFill>
          <a:latin typeface="+mn-lt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solidFill>
            <a:srgbClr val="37ACDE"/>
          </a:solidFill>
          <a:ln w="9360">
            <a:solidFill>
              <a:srgbClr val="37ACD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 sz="18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4" y="6461127"/>
            <a:ext cx="612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6" y="258765"/>
            <a:ext cx="14351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4" y="6461127"/>
            <a:ext cx="612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0" y="0"/>
            <a:ext cx="9144000" cy="957263"/>
          </a:xfrm>
          <a:prstGeom prst="rect">
            <a:avLst/>
          </a:prstGeom>
          <a:solidFill>
            <a:srgbClr val="37ACDE"/>
          </a:solidFill>
          <a:ln w="9360">
            <a:solidFill>
              <a:srgbClr val="37ACD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 sz="18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6" y="258765"/>
            <a:ext cx="14351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36588" y="1611315"/>
            <a:ext cx="78676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Klicken Sie, um das Format des Titeltextes zu bearbeitenClick to edit Master title style</a:t>
            </a:r>
          </a:p>
        </p:txBody>
      </p:sp>
      <p:sp>
        <p:nvSpPr>
          <p:cNvPr id="103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4063" y="4343400"/>
            <a:ext cx="786765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Klicken Sie, um die Formate des Gliederungstextes zu bearbeiten</a:t>
            </a:r>
          </a:p>
          <a:p>
            <a:pPr lvl="1"/>
            <a:r>
              <a:rPr lang="en-GB" altLang="en-US"/>
              <a:t>Zweite Gliederungsebene</a:t>
            </a:r>
          </a:p>
          <a:p>
            <a:pPr lvl="2"/>
            <a:r>
              <a:rPr lang="en-GB" altLang="en-US"/>
              <a:t>Dritte Gliederungsebene</a:t>
            </a:r>
          </a:p>
          <a:p>
            <a:pPr lvl="3"/>
            <a:r>
              <a:rPr lang="en-GB" altLang="en-US"/>
              <a:t>Vierte Gliederungsebene</a:t>
            </a:r>
          </a:p>
          <a:p>
            <a:pPr lvl="4"/>
            <a:r>
              <a:rPr lang="en-GB" altLang="en-US"/>
              <a:t>Fünfte Gliederungsebene</a:t>
            </a:r>
          </a:p>
          <a:p>
            <a:pPr lvl="4"/>
            <a:r>
              <a:rPr lang="en-GB" altLang="en-US"/>
              <a:t>Sechste Gliederungsebene</a:t>
            </a:r>
          </a:p>
          <a:p>
            <a:pPr lvl="4"/>
            <a:r>
              <a:rPr lang="en-GB" altLang="en-US"/>
              <a:t>Siebente Gliederungsebene</a:t>
            </a:r>
          </a:p>
          <a:p>
            <a:pPr lvl="4"/>
            <a:r>
              <a:rPr lang="en-GB" altLang="en-US"/>
              <a:t>Achte Gliederungsebene</a:t>
            </a:r>
          </a:p>
          <a:p>
            <a:pPr lvl="0"/>
            <a:r>
              <a:rPr lang="en-GB" altLang="en-US"/>
              <a:t>Neunte GliederungsebeneClick to edit Master text styles</a:t>
            </a:r>
          </a:p>
        </p:txBody>
      </p:sp>
      <p:sp>
        <p:nvSpPr>
          <p:cNvPr id="2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6373813" y="6426200"/>
            <a:ext cx="213201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charset="0"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Verdana" charset="0"/>
                <a:ea typeface="MS PGothic" charset="-128"/>
              </a:defRPr>
            </a:lvl1pPr>
          </a:lstStyle>
          <a:p>
            <a:pPr defTabSz="457200"/>
            <a:fld id="{3DDA547F-DBCE-984E-B8E4-8F8516087FF8}" type="slidenum">
              <a:rPr lang="en-US" altLang="en-US" sz="1800" b="0"/>
              <a:pPr defTabSz="457200"/>
              <a:t>‹#›</a:t>
            </a:fld>
            <a:endParaRPr lang="en-US" altLang="en-US" sz="1800" b="0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636589" y="6426200"/>
            <a:ext cx="213201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defTabSz="457200">
              <a:defRPr/>
            </a:pPr>
            <a:r>
              <a:rPr lang="en-US" sz="1800" b="0" dirty="0"/>
              <a:t>10/22/13</a:t>
            </a:r>
          </a:p>
        </p:txBody>
      </p:sp>
    </p:spTree>
    <p:extLst>
      <p:ext uri="{BB962C8B-B14F-4D97-AF65-F5344CB8AC3E}">
        <p14:creationId xmlns:p14="http://schemas.microsoft.com/office/powerpoint/2010/main" val="3472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2pPr>
      <a:lvl3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3pPr>
      <a:lvl4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4pPr>
      <a:lvl5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5pPr>
      <a:lvl6pPr marL="25146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6pPr>
      <a:lvl7pPr marL="29718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7pPr>
      <a:lvl8pPr marL="34290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8pPr>
      <a:lvl9pPr marL="38862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Verdana" panose="020B0604030504040204" pitchFamily="34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lnSpc>
          <a:spcPts val="24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kern="1200">
          <a:solidFill>
            <a:srgbClr val="004494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ts val="24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1600" kern="1200">
          <a:solidFill>
            <a:srgbClr val="004494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ts val="24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1600" kern="1200">
          <a:solidFill>
            <a:srgbClr val="004494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ts val="24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1600" kern="1200">
          <a:solidFill>
            <a:srgbClr val="004494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ts val="24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449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rban.jrc.ec.europa.e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912" y="2204864"/>
            <a:ext cx="5184576" cy="1584176"/>
          </a:xfrm>
        </p:spPr>
        <p:txBody>
          <a:bodyPr/>
          <a:lstStyle/>
          <a:p>
            <a:r>
              <a:rPr lang="en-GB" dirty="0">
                <a:solidFill>
                  <a:srgbClr val="1E4494"/>
                </a:solidFill>
              </a:rPr>
              <a:t>DIGITEC: Digital Future</a:t>
            </a:r>
            <a:br>
              <a:rPr lang="en-GB" dirty="0">
                <a:solidFill>
                  <a:srgbClr val="1E4494"/>
                </a:solidFill>
              </a:rPr>
            </a:br>
            <a:r>
              <a:rPr lang="en-GB" dirty="0">
                <a:solidFill>
                  <a:srgbClr val="1E4494"/>
                </a:solidFill>
              </a:rPr>
              <a:t/>
            </a:r>
            <a:br>
              <a:rPr lang="en-GB" dirty="0">
                <a:solidFill>
                  <a:srgbClr val="1E4494"/>
                </a:solidFill>
              </a:rPr>
            </a:br>
            <a:r>
              <a:rPr lang="en-GB" sz="2000" dirty="0" smtClean="0">
                <a:solidFill>
                  <a:srgbClr val="1E4494"/>
                </a:solidFill>
              </a:rPr>
              <a:t>Brussels </a:t>
            </a:r>
            <a:r>
              <a:rPr lang="en-GB" sz="1600" dirty="0" smtClean="0">
                <a:solidFill>
                  <a:srgbClr val="1E4494"/>
                </a:solidFill>
              </a:rPr>
              <a:t>29 November </a:t>
            </a:r>
            <a:r>
              <a:rPr lang="en-GB" sz="1600" dirty="0">
                <a:solidFill>
                  <a:srgbClr val="1E4494"/>
                </a:solidFill>
              </a:rPr>
              <a:t>2016</a:t>
            </a:r>
            <a:r>
              <a:rPr lang="en-GB" sz="2000" dirty="0">
                <a:solidFill>
                  <a:srgbClr val="1E4494"/>
                </a:solidFill>
              </a:rPr>
              <a:t/>
            </a:r>
            <a:br>
              <a:rPr lang="en-GB" sz="2000" dirty="0">
                <a:solidFill>
                  <a:srgbClr val="1E4494"/>
                </a:solidFill>
              </a:rPr>
            </a:br>
            <a:r>
              <a:rPr lang="en-GB" sz="2000" dirty="0">
                <a:solidFill>
                  <a:srgbClr val="1E4494"/>
                </a:solidFill>
              </a:rPr>
              <a:t/>
            </a:r>
            <a:br>
              <a:rPr lang="en-GB" sz="2000" dirty="0">
                <a:solidFill>
                  <a:srgbClr val="1E4494"/>
                </a:solidFill>
              </a:rPr>
            </a:br>
            <a:r>
              <a:rPr lang="en-GB" sz="2000" dirty="0"/>
              <a:t/>
            </a:r>
            <a:br>
              <a:rPr lang="en-GB" sz="2000" dirty="0"/>
            </a:br>
            <a:endParaRPr lang="en-US" sz="2000" dirty="0">
              <a:solidFill>
                <a:srgbClr val="1E44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824" y="4725144"/>
            <a:ext cx="5904657" cy="216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 smtClean="0">
                <a:solidFill>
                  <a:srgbClr val="1E4494"/>
                </a:solidFill>
              </a:rPr>
              <a:t>Maive Rute,</a:t>
            </a:r>
            <a:endParaRPr lang="en-GB" dirty="0">
              <a:solidFill>
                <a:srgbClr val="1E4494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0" dirty="0" smtClean="0">
                <a:solidFill>
                  <a:srgbClr val="1E4494"/>
                </a:solidFill>
              </a:rPr>
              <a:t>Deputy Director</a:t>
            </a:r>
            <a:r>
              <a:rPr lang="fr-BE" b="0" dirty="0">
                <a:solidFill>
                  <a:srgbClr val="1E4494"/>
                </a:solidFill>
              </a:rPr>
              <a:t>-</a:t>
            </a:r>
            <a:r>
              <a:rPr lang="fr-BE" b="0" dirty="0" smtClean="0">
                <a:solidFill>
                  <a:srgbClr val="1E4494"/>
                </a:solidFill>
              </a:rPr>
              <a:t>General</a:t>
            </a:r>
            <a:endParaRPr lang="en-GB" b="0" dirty="0">
              <a:solidFill>
                <a:srgbClr val="1E4494"/>
              </a:solidFill>
            </a:endParaRP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716016" y="5877272"/>
            <a:ext cx="4178464" cy="648072"/>
          </a:xfrm>
        </p:spPr>
        <p:txBody>
          <a:bodyPr/>
          <a:lstStyle/>
          <a:p>
            <a:endParaRPr lang="fr-BE" sz="1500" b="1" dirty="0" smtClean="0">
              <a:solidFill>
                <a:srgbClr val="1E4494"/>
              </a:solidFill>
            </a:endParaRPr>
          </a:p>
          <a:p>
            <a:endParaRPr lang="fr-BE" sz="1500" dirty="0">
              <a:solidFill>
                <a:srgbClr val="1E4494"/>
              </a:solidFill>
            </a:endParaRPr>
          </a:p>
          <a:p>
            <a:endParaRPr lang="fr-BE" sz="1500" b="1" dirty="0" smtClean="0">
              <a:solidFill>
                <a:srgbClr val="1E4494"/>
              </a:solidFill>
            </a:endParaRPr>
          </a:p>
          <a:p>
            <a:endParaRPr lang="fr-BE" sz="1500" dirty="0">
              <a:solidFill>
                <a:srgbClr val="1E4494"/>
              </a:solidFill>
            </a:endParaRPr>
          </a:p>
          <a:p>
            <a:endParaRPr lang="fr-BE" sz="1500" b="1" dirty="0" smtClean="0">
              <a:solidFill>
                <a:srgbClr val="1E44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98731"/>
            <a:ext cx="7128792" cy="5346594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8024" y="1576604"/>
            <a:ext cx="1935935" cy="3436571"/>
          </a:xfrm>
          <a:prstGeom prst="rect">
            <a:avLst/>
          </a:prstGeom>
          <a:ln>
            <a:solidFill>
              <a:srgbClr val="00449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71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1"/>
          <a:stretch>
            <a:fillRect/>
          </a:stretch>
        </p:blipFill>
        <p:spPr bwMode="auto">
          <a:xfrm>
            <a:off x="4212307" y="1268760"/>
            <a:ext cx="4561258" cy="514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7" y="1844824"/>
            <a:ext cx="3579465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975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556792"/>
            <a:ext cx="7867650" cy="428625"/>
          </a:xfrm>
        </p:spPr>
        <p:txBody>
          <a:bodyPr/>
          <a:lstStyle/>
          <a:p>
            <a:r>
              <a:rPr lang="en-GB" sz="2400" b="1" dirty="0" smtClean="0"/>
              <a:t>Stay in touch</a:t>
            </a:r>
            <a:endParaRPr lang="en-GB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41" y="2036462"/>
            <a:ext cx="7274544" cy="43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9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38" y="1556791"/>
            <a:ext cx="2083258" cy="264535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20256" y="2127088"/>
            <a:ext cx="8228207" cy="3787737"/>
          </a:xfrm>
        </p:spPr>
        <p:txBody>
          <a:bodyPr/>
          <a:lstStyle/>
          <a:p>
            <a:pPr lvl="5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</a:rPr>
              <a:t>E</a:t>
            </a:r>
            <a:r>
              <a:rPr lang="en-US" sz="1600" dirty="0" smtClean="0">
                <a:solidFill>
                  <a:srgbClr val="000000"/>
                </a:solidFill>
              </a:rPr>
              <a:t>rosion of privacy a growing concern. </a:t>
            </a:r>
          </a:p>
          <a:p>
            <a:pPr lvl="5">
              <a:spcAft>
                <a:spcPts val="60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Increased dichotomy in markets: a few large platforms that control a myriad of small suppliers, diminished importance of SMEs.</a:t>
            </a:r>
          </a:p>
          <a:p>
            <a:pPr lvl="5">
              <a:spcAft>
                <a:spcPts val="60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"Platformisation" of the economy: data platforms will erode the market power of firms and affect a large part of the economy.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Robotisation not limited to manufacturing but invading services sectors, including public services.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More data but only few accessible for policy making creating inefficiency or increased costs  in the PS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 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18936" y="1334277"/>
            <a:ext cx="6781800" cy="439740"/>
          </a:xfrm>
        </p:spPr>
        <p:txBody>
          <a:bodyPr/>
          <a:lstStyle/>
          <a:p>
            <a:r>
              <a:rPr lang="en-GB" altLang="en-US" sz="2400" b="1" dirty="0" smtClean="0"/>
              <a:t>Digitisation of economy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4632804" y="1757757"/>
            <a:ext cx="4622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hangingPunct="0"/>
            <a:r>
              <a:rPr lang="en-US" sz="1800" b="0" i="1" dirty="0">
                <a:solidFill>
                  <a:srgbClr val="000000"/>
                </a:solidFill>
                <a:latin typeface="Times New Roman" panose="02020603050405020304" pitchFamily="18" charset="0"/>
                <a:ea typeface="Microsoft YaHei" charset="0"/>
              </a:rPr>
              <a:t>extrapolation from current trends is very risky. </a:t>
            </a:r>
          </a:p>
        </p:txBody>
      </p:sp>
      <p:sp>
        <p:nvSpPr>
          <p:cNvPr id="4" name="AutoShape 6" descr="Image result for crystal 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 eaLnBrk="0" hangingPunct="0"/>
            <a:endParaRPr lang="en-US" sz="18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60338"/>
            <a:ext cx="3851920" cy="123110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457200" eaLnBrk="0" hangingPunct="0"/>
            <a:r>
              <a:rPr lang="en-GB" sz="1800" b="0" dirty="0" smtClean="0">
                <a:solidFill>
                  <a:srgbClr val="000000"/>
                </a:solidFill>
                <a:latin typeface="Arial" charset="0"/>
                <a:ea typeface="Microsoft YaHei" charset="0"/>
              </a:rPr>
              <a:t>Digital revolution is much faster than the industrial revolution and requires new tools and metrics to measure progresses and trends.</a:t>
            </a:r>
            <a:r>
              <a:rPr lang="en-GB" sz="2000" b="0" dirty="0">
                <a:solidFill>
                  <a:srgbClr val="000000"/>
                </a:solidFill>
                <a:latin typeface="Arial" charset="0"/>
                <a:ea typeface="Microsoft YaHei" charset="0"/>
              </a:rPr>
              <a:t> </a:t>
            </a:r>
            <a:endParaRPr lang="en-US" sz="20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-1692696" y="1833061"/>
            <a:ext cx="10242077" cy="3657600"/>
          </a:xfrm>
        </p:spPr>
        <p:txBody>
          <a:bodyPr/>
          <a:lstStyle/>
          <a:p>
            <a:pPr lvl="5">
              <a:spcAft>
                <a:spcPts val="600"/>
              </a:spcAft>
            </a:pPr>
            <a:r>
              <a:rPr lang="en-GB" dirty="0" smtClean="0">
                <a:solidFill>
                  <a:srgbClr val="000000"/>
                </a:solidFill>
              </a:rPr>
              <a:t>Policy </a:t>
            </a:r>
            <a:r>
              <a:rPr lang="en-GB" dirty="0">
                <a:solidFill>
                  <a:srgbClr val="000000"/>
                </a:solidFill>
              </a:rPr>
              <a:t>makers want to use digital data to </a:t>
            </a:r>
            <a:r>
              <a:rPr lang="en-GB" u="sng" dirty="0">
                <a:solidFill>
                  <a:srgbClr val="000000"/>
                </a:solidFill>
              </a:rPr>
              <a:t>monitor</a:t>
            </a:r>
            <a:r>
              <a:rPr lang="en-GB" dirty="0">
                <a:solidFill>
                  <a:srgbClr val="000000"/>
                </a:solidFill>
              </a:rPr>
              <a:t> what is happening in the (digital) </a:t>
            </a:r>
            <a:r>
              <a:rPr lang="en-GB" dirty="0" smtClean="0">
                <a:solidFill>
                  <a:srgbClr val="000000"/>
                </a:solidFill>
              </a:rPr>
              <a:t>economy and to check policy implementation.</a:t>
            </a:r>
            <a:endParaRPr lang="en-GB" dirty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r>
              <a:rPr lang="en-GB" u="sng" dirty="0" smtClean="0">
                <a:solidFill>
                  <a:srgbClr val="000000"/>
                </a:solidFill>
              </a:rPr>
              <a:t>Regulatory </a:t>
            </a:r>
            <a:r>
              <a:rPr lang="en-GB" u="sng" dirty="0">
                <a:solidFill>
                  <a:srgbClr val="000000"/>
                </a:solidFill>
              </a:rPr>
              <a:t>interventions require market analysis </a:t>
            </a:r>
            <a:r>
              <a:rPr lang="en-GB" dirty="0">
                <a:solidFill>
                  <a:srgbClr val="000000"/>
                </a:solidFill>
              </a:rPr>
              <a:t>first, to examine if there are market failures and if it is possible to overcome </a:t>
            </a:r>
            <a:r>
              <a:rPr lang="en-GB" dirty="0" smtClean="0">
                <a:solidFill>
                  <a:srgbClr val="000000"/>
                </a:solidFill>
              </a:rPr>
              <a:t>them.</a:t>
            </a:r>
          </a:p>
          <a:p>
            <a:pPr lvl="5">
              <a:spcAft>
                <a:spcPts val="600"/>
              </a:spcAft>
            </a:pPr>
            <a:r>
              <a:rPr lang="en-GB" u="sng" dirty="0" smtClean="0">
                <a:solidFill>
                  <a:srgbClr val="000000"/>
                </a:solidFill>
              </a:rPr>
              <a:t>Market </a:t>
            </a:r>
            <a:r>
              <a:rPr lang="en-GB" u="sng" dirty="0">
                <a:solidFill>
                  <a:srgbClr val="000000"/>
                </a:solidFill>
              </a:rPr>
              <a:t>analysis requires data on firms and consumer behaviour. </a:t>
            </a:r>
            <a:r>
              <a:rPr lang="en-GB" dirty="0">
                <a:solidFill>
                  <a:srgbClr val="000000"/>
                </a:solidFill>
              </a:rPr>
              <a:t> In digital markets, these data are often collected and owned by online firms and are not publicly available.  </a:t>
            </a:r>
            <a:endParaRPr lang="en-GB" dirty="0" smtClean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endParaRPr lang="en-GB" sz="1600" dirty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endParaRPr lang="en-GB" sz="1600" dirty="0">
              <a:solidFill>
                <a:srgbClr val="000000"/>
              </a:solidFill>
            </a:endParaRPr>
          </a:p>
          <a:p>
            <a:pPr marL="2286000" lvl="5" indent="0">
              <a:spcAft>
                <a:spcPts val="600"/>
              </a:spcAft>
              <a:buNone/>
            </a:pPr>
            <a:endParaRPr lang="en-GB" sz="1600" dirty="0">
              <a:solidFill>
                <a:srgbClr val="000000"/>
              </a:solidFill>
            </a:endParaRPr>
          </a:p>
          <a:p>
            <a:pPr marL="2286000" lvl="5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rgbClr val="000000"/>
                </a:solidFill>
              </a:rPr>
              <a:t> </a:t>
            </a: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41722" y="1340768"/>
            <a:ext cx="6781800" cy="439740"/>
          </a:xfrm>
        </p:spPr>
        <p:txBody>
          <a:bodyPr/>
          <a:lstStyle/>
          <a:p>
            <a:r>
              <a:rPr lang="en-GB" altLang="en-US" sz="2400" b="1" dirty="0" smtClean="0"/>
              <a:t>Use of digital data for policy:</a:t>
            </a:r>
            <a:endParaRPr lang="en-US" sz="2400" b="1" dirty="0"/>
          </a:p>
        </p:txBody>
      </p:sp>
      <p:sp>
        <p:nvSpPr>
          <p:cNvPr id="4" name="AutoShape 6" descr="Image result for crystal 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 eaLnBrk="0" hangingPunct="0"/>
            <a:endParaRPr lang="en-US" sz="18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657" y="4560525"/>
            <a:ext cx="4572000" cy="1323439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defTabSz="457200" eaLnBrk="0" hangingPunct="0"/>
            <a:r>
              <a:rPr lang="en-GB" sz="2000" b="0" dirty="0">
                <a:solidFill>
                  <a:srgbClr val="000000"/>
                </a:solidFill>
                <a:latin typeface="Arial" charset="0"/>
                <a:ea typeface="Microsoft YaHei" charset="0"/>
              </a:rPr>
              <a:t>The paradox of the digital economy is that never before have so much data been collected and never before has it been so difficult to access these data. </a:t>
            </a:r>
            <a:endParaRPr lang="en-US" sz="20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7103" y="4604998"/>
            <a:ext cx="4005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0" hangingPunct="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Regulations suffer </a:t>
            </a:r>
            <a:r>
              <a:rPr lang="en-US" sz="1600" b="0" dirty="0">
                <a:solidFill>
                  <a:srgbClr val="000000"/>
                </a:solidFill>
                <a:latin typeface="Verdana"/>
                <a:ea typeface="Microsoft YaHei" charset="0"/>
              </a:rPr>
              <a:t>from lack of </a:t>
            </a: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access</a:t>
            </a:r>
          </a:p>
          <a:p>
            <a:pPr marL="285750" indent="-285750" defTabSz="457200" eaLnBrk="0" hangingPunct="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The </a:t>
            </a:r>
            <a:r>
              <a:rPr lang="en-US" sz="1600" b="0" dirty="0">
                <a:solidFill>
                  <a:srgbClr val="000000"/>
                </a:solidFill>
                <a:latin typeface="Verdana"/>
                <a:ea typeface="Microsoft YaHei" charset="0"/>
              </a:rPr>
              <a:t>regulatory process is very slow compared to the </a:t>
            </a:r>
            <a:r>
              <a:rPr lang="en-US" sz="1600" b="0" dirty="0">
                <a:solidFill>
                  <a:srgbClr val="000000"/>
                </a:solidFill>
                <a:latin typeface="Arial" charset="0"/>
                <a:ea typeface="Microsoft YaHei" charset="0"/>
              </a:rPr>
              <a:t>digital </a:t>
            </a:r>
            <a:r>
              <a:rPr lang="en-US" sz="1600" b="0" dirty="0" smtClean="0">
                <a:solidFill>
                  <a:srgbClr val="000000"/>
                </a:solidFill>
                <a:latin typeface="Arial" charset="0"/>
                <a:ea typeface="Microsoft YaHei" charset="0"/>
              </a:rPr>
              <a:t>market </a:t>
            </a: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speed</a:t>
            </a:r>
          </a:p>
          <a:p>
            <a:pPr marL="285750" indent="-285750" defTabSz="457200" eaLnBrk="0" hangingPunct="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Data could be obtained </a:t>
            </a:r>
            <a:r>
              <a:rPr lang="en-US" sz="1600" b="0" dirty="0">
                <a:solidFill>
                  <a:srgbClr val="000000"/>
                </a:solidFill>
                <a:latin typeface="Verdana"/>
                <a:ea typeface="Microsoft YaHei" charset="0"/>
              </a:rPr>
              <a:t>from </a:t>
            </a:r>
            <a:r>
              <a:rPr lang="en-US" sz="1600" b="0" dirty="0" smtClean="0">
                <a:solidFill>
                  <a:srgbClr val="000000"/>
                </a:solidFill>
                <a:latin typeface="Verdana"/>
                <a:ea typeface="Microsoft YaHei" charset="0"/>
              </a:rPr>
              <a:t>firms but firms </a:t>
            </a:r>
            <a:r>
              <a:rPr lang="en-US" sz="1600" b="0" dirty="0">
                <a:solidFill>
                  <a:srgbClr val="000000"/>
                </a:solidFill>
                <a:latin typeface="Verdana"/>
                <a:ea typeface="Microsoft YaHei" charset="0"/>
              </a:rPr>
              <a:t>will not release data that might be used against them </a:t>
            </a:r>
            <a:endParaRPr lang="en-US" sz="1600" b="0" dirty="0" smtClean="0">
              <a:solidFill>
                <a:srgbClr val="000000"/>
              </a:solidFill>
              <a:latin typeface="Verdana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-828600" y="1820484"/>
            <a:ext cx="8443219" cy="3657600"/>
          </a:xfrm>
        </p:spPr>
        <p:txBody>
          <a:bodyPr/>
          <a:lstStyle/>
          <a:p>
            <a:pPr lvl="5">
              <a:spcAft>
                <a:spcPts val="600"/>
              </a:spcAft>
            </a:pPr>
            <a:endParaRPr lang="en-GB" sz="1600" u="sng" dirty="0" smtClean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r>
              <a:rPr lang="en-GB" sz="2400" u="sng" dirty="0" smtClean="0">
                <a:solidFill>
                  <a:srgbClr val="000000"/>
                </a:solidFill>
              </a:rPr>
              <a:t>Collect</a:t>
            </a:r>
            <a:r>
              <a:rPr lang="en-GB" sz="2400" dirty="0" smtClean="0">
                <a:solidFill>
                  <a:srgbClr val="000000"/>
                </a:solidFill>
              </a:rPr>
              <a:t> (and curate) digital data)</a:t>
            </a:r>
          </a:p>
          <a:p>
            <a:pPr lvl="5">
              <a:spcAft>
                <a:spcPts val="600"/>
              </a:spcAft>
            </a:pPr>
            <a:r>
              <a:rPr lang="en-GB" sz="2400" u="sng" dirty="0" smtClean="0">
                <a:solidFill>
                  <a:srgbClr val="000000"/>
                </a:solidFill>
              </a:rPr>
              <a:t>Analyse</a:t>
            </a:r>
            <a:r>
              <a:rPr lang="en-GB" sz="2400" dirty="0" smtClean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them for policy </a:t>
            </a:r>
            <a:r>
              <a:rPr lang="en-GB" sz="2400" dirty="0" smtClean="0">
                <a:solidFill>
                  <a:srgbClr val="000000"/>
                </a:solidFill>
              </a:rPr>
              <a:t>purposes</a:t>
            </a:r>
          </a:p>
          <a:p>
            <a:pPr lvl="5">
              <a:spcAft>
                <a:spcPts val="600"/>
              </a:spcAft>
            </a:pPr>
            <a:r>
              <a:rPr lang="en-GB" sz="2400" u="sng" dirty="0" smtClean="0">
                <a:solidFill>
                  <a:srgbClr val="000000"/>
                </a:solidFill>
              </a:rPr>
              <a:t>Promote and adopt open access policies</a:t>
            </a:r>
            <a:r>
              <a:rPr lang="en-GB" sz="2400" dirty="0" smtClean="0">
                <a:solidFill>
                  <a:srgbClr val="000000"/>
                </a:solidFill>
              </a:rPr>
              <a:t>.</a:t>
            </a:r>
            <a:r>
              <a:rPr lang="en-GB" sz="2400" dirty="0">
                <a:solidFill>
                  <a:srgbClr val="000000"/>
                </a:solidFill>
              </a:rPr>
              <a:t> </a:t>
            </a:r>
          </a:p>
          <a:p>
            <a:pPr lvl="5">
              <a:spcAft>
                <a:spcPts val="600"/>
              </a:spcAft>
            </a:pPr>
            <a:r>
              <a:rPr lang="en-GB" sz="2400" u="sng" dirty="0" smtClean="0">
                <a:solidFill>
                  <a:srgbClr val="000000"/>
                </a:solidFill>
              </a:rPr>
              <a:t>Build our capacity </a:t>
            </a:r>
            <a:r>
              <a:rPr lang="en-GB" sz="2400" u="sng" dirty="0">
                <a:solidFill>
                  <a:srgbClr val="000000"/>
                </a:solidFill>
              </a:rPr>
              <a:t>to </a:t>
            </a:r>
            <a:r>
              <a:rPr lang="en-GB" sz="2400" u="sng" dirty="0" smtClean="0">
                <a:solidFill>
                  <a:srgbClr val="000000"/>
                </a:solidFill>
              </a:rPr>
              <a:t>manage data</a:t>
            </a:r>
            <a:r>
              <a:rPr lang="en-GB" sz="2000" i="1" dirty="0">
                <a:solidFill>
                  <a:srgbClr val="000000"/>
                </a:solidFill>
              </a:rPr>
              <a:t> </a:t>
            </a:r>
          </a:p>
          <a:p>
            <a:pPr lvl="5">
              <a:spcAft>
                <a:spcPts val="600"/>
              </a:spcAft>
            </a:pPr>
            <a:endParaRPr lang="en-GB" sz="1600" dirty="0" smtClean="0">
              <a:solidFill>
                <a:srgbClr val="000000"/>
              </a:solidFill>
            </a:endParaRPr>
          </a:p>
          <a:p>
            <a:pPr lvl="5">
              <a:spcAft>
                <a:spcPts val="600"/>
              </a:spcAft>
            </a:pPr>
            <a:endParaRPr lang="en-GB" sz="1600" dirty="0">
              <a:solidFill>
                <a:srgbClr val="000000"/>
              </a:solidFill>
            </a:endParaRPr>
          </a:p>
          <a:p>
            <a:pPr marL="2286000" lvl="5" indent="0">
              <a:spcAft>
                <a:spcPts val="600"/>
              </a:spcAft>
              <a:buNone/>
            </a:pPr>
            <a:endParaRPr lang="en-GB" sz="1600" dirty="0">
              <a:solidFill>
                <a:srgbClr val="000000"/>
              </a:solidFill>
            </a:endParaRPr>
          </a:p>
          <a:p>
            <a:pPr marL="2286000" lvl="5" indent="0">
              <a:spcAft>
                <a:spcPts val="600"/>
              </a:spcAft>
              <a:buNone/>
            </a:pPr>
            <a:r>
              <a:rPr lang="en-GB" sz="1600" dirty="0" smtClean="0">
                <a:solidFill>
                  <a:srgbClr val="000000"/>
                </a:solidFill>
              </a:rPr>
              <a:t> </a:t>
            </a: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29925" y="1340768"/>
            <a:ext cx="6781800" cy="439740"/>
          </a:xfrm>
        </p:spPr>
        <p:txBody>
          <a:bodyPr/>
          <a:lstStyle/>
          <a:p>
            <a:r>
              <a:rPr lang="en-GB" altLang="en-US" sz="2400" b="1" dirty="0" smtClean="0"/>
              <a:t>JRC role in policy support</a:t>
            </a:r>
            <a:endParaRPr lang="en-GB" altLang="en-US" sz="2400" b="1" dirty="0"/>
          </a:p>
        </p:txBody>
      </p:sp>
      <p:sp>
        <p:nvSpPr>
          <p:cNvPr id="4" name="AutoShape 6" descr="Image result for crystal 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 eaLnBrk="0" hangingPunct="0"/>
            <a:endParaRPr lang="en-US" sz="18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0126" y="5013176"/>
            <a:ext cx="4572000" cy="1323439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defTabSz="457200" eaLnBrk="0" hangingPunct="0"/>
            <a:r>
              <a:rPr lang="en-GB" sz="2000" b="0" dirty="0" smtClean="0">
                <a:solidFill>
                  <a:srgbClr val="000000"/>
                </a:solidFill>
                <a:latin typeface="Arial" charset="0"/>
                <a:ea typeface="Microsoft YaHei" charset="0"/>
              </a:rPr>
              <a:t>Data needs to be curated and properly analysed. This requires investment in infrastructures and skills (data scientists).</a:t>
            </a:r>
            <a:r>
              <a:rPr lang="en-GB" sz="2000" b="0" dirty="0">
                <a:solidFill>
                  <a:srgbClr val="000000"/>
                </a:solidFill>
                <a:latin typeface="Arial" charset="0"/>
                <a:ea typeface="Microsoft YaHei" charset="0"/>
              </a:rPr>
              <a:t> </a:t>
            </a:r>
            <a:endParaRPr lang="en-US" sz="2000" b="0" dirty="0">
              <a:solidFill>
                <a:srgbClr val="000000"/>
              </a:solidFill>
              <a:latin typeface="Arial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72" y="531981"/>
            <a:ext cx="8434693" cy="632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-35784" y="15"/>
            <a:ext cx="9177578" cy="548288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lnSpc>
                <a:spcPct val="150000"/>
              </a:lnSpc>
              <a:buClr>
                <a:srgbClr val="1E4494"/>
              </a:buClr>
            </a:pPr>
            <a:r>
              <a:rPr lang="en-GB" sz="2400" dirty="0">
                <a:solidFill>
                  <a:srgbClr val="034EA2"/>
                </a:solidFill>
              </a:rPr>
              <a:t>JRC's</a:t>
            </a:r>
            <a:r>
              <a:rPr lang="en-GB" sz="2400" dirty="0">
                <a:solidFill>
                  <a:srgbClr val="1E4494"/>
                </a:solidFill>
              </a:rPr>
              <a:t> </a:t>
            </a:r>
            <a:r>
              <a:rPr lang="en-GB" sz="2400" dirty="0" smtClean="0">
                <a:solidFill>
                  <a:srgbClr val="1E4494"/>
                </a:solidFill>
              </a:rPr>
              <a:t>Knowledge Centres</a:t>
            </a:r>
            <a:endParaRPr lang="en-GB" sz="2400" dirty="0">
              <a:solidFill>
                <a:srgbClr val="1E4494"/>
              </a:solidFill>
              <a:latin typeface="Verdana"/>
              <a:ea typeface="MS PGothic" pitchFamily="34" charset="-128"/>
              <a:cs typeface="ＭＳ Ｐゴシック" charset="0"/>
            </a:endParaRPr>
          </a:p>
        </p:txBody>
      </p:sp>
      <p:pic>
        <p:nvPicPr>
          <p:cNvPr id="7" name="Picture 2" descr="Knowledge Centre for Migration and Demography bann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7" r="-36386"/>
          <a:stretch/>
        </p:blipFill>
        <p:spPr bwMode="auto">
          <a:xfrm>
            <a:off x="2461748" y="1908025"/>
            <a:ext cx="7041483" cy="13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28678" y="1395731"/>
            <a:ext cx="9177578" cy="548288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lnSpc>
                <a:spcPct val="150000"/>
              </a:lnSpc>
              <a:buClr>
                <a:srgbClr val="1E4494"/>
              </a:buClr>
            </a:pPr>
            <a:r>
              <a:rPr lang="en-GB" sz="1800" dirty="0" smtClean="0">
                <a:solidFill>
                  <a:srgbClr val="1E4494"/>
                </a:solidFill>
              </a:rPr>
              <a:t>Global knowledge production</a:t>
            </a:r>
            <a:endParaRPr lang="en-GB" sz="1800" dirty="0">
              <a:solidFill>
                <a:srgbClr val="1E4494"/>
              </a:solidFill>
              <a:latin typeface="Verdana"/>
              <a:ea typeface="MS PGothic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98616" y="65151"/>
            <a:ext cx="7745412" cy="793750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1E4494"/>
              </a:buClr>
              <a:buFont typeface="Verdana" pitchFamily="34" charset="0"/>
              <a:defRPr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marL="2286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1E4494"/>
              </a:buClr>
              <a:buFont typeface="Verdana" pitchFamily="34" charset="0"/>
              <a:buChar char="•"/>
              <a:defRPr>
                <a:solidFill>
                  <a:srgbClr val="004494"/>
                </a:solidFill>
                <a:latin typeface="Verdana"/>
                <a:ea typeface="MS PGothic" pitchFamily="34" charset="-128"/>
              </a:defRPr>
            </a:lvl2pPr>
            <a:lvl3pPr marL="4572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1E4494"/>
              </a:buClr>
              <a:buFont typeface="Wingdings" pitchFamily="2" charset="2"/>
              <a:buChar char="§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3pPr>
            <a:lvl4pPr marL="6858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1E4494"/>
              </a:buClr>
              <a:buFont typeface="Arial" charset="0"/>
              <a:buChar char="•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4pPr>
            <a:lvl5pPr marL="9144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1E4494"/>
              </a:buClr>
              <a:buFont typeface="Verdana" pitchFamily="34" charset="0"/>
              <a:buChar char="–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ctr">
              <a:defRPr/>
            </a:pPr>
            <a:r>
              <a:rPr lang="en-GB" sz="2400" dirty="0" smtClean="0">
                <a:solidFill>
                  <a:srgbClr val="164194"/>
                </a:solidFill>
              </a:rPr>
              <a:t>Competence Centre on Composite Indicators </a:t>
            </a:r>
            <a:r>
              <a:rPr lang="en-GB" sz="2400" dirty="0" smtClean="0">
                <a:solidFill>
                  <a:srgbClr val="1E4494"/>
                </a:solidFill>
              </a:rPr>
              <a:t>and</a:t>
            </a:r>
            <a:r>
              <a:rPr lang="en-GB" sz="2400" dirty="0" smtClean="0">
                <a:solidFill>
                  <a:srgbClr val="164194"/>
                </a:solidFill>
              </a:rPr>
              <a:t> Scoreboards</a:t>
            </a:r>
            <a:endParaRPr lang="it-IT" sz="2400" kern="0" dirty="0">
              <a:solidFill>
                <a:srgbClr val="164194"/>
              </a:solidFill>
            </a:endParaRPr>
          </a:p>
        </p:txBody>
      </p:sp>
      <p:pic>
        <p:nvPicPr>
          <p:cNvPr id="20484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592">
            <a:off x="6495645" y="983475"/>
            <a:ext cx="2212491" cy="31434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245269" y="1002505"/>
            <a:ext cx="8318500" cy="5127625"/>
            <a:chOff x="179388" y="1189038"/>
            <a:chExt cx="8318500" cy="5127625"/>
          </a:xfrm>
        </p:grpSpPr>
        <p:grpSp>
          <p:nvGrpSpPr>
            <p:cNvPr id="45" name="Groupe 6"/>
            <p:cNvGrpSpPr>
              <a:grpSpLocks/>
            </p:cNvGrpSpPr>
            <p:nvPr/>
          </p:nvGrpSpPr>
          <p:grpSpPr bwMode="auto">
            <a:xfrm>
              <a:off x="179388" y="1189038"/>
              <a:ext cx="6035675" cy="5127625"/>
              <a:chOff x="254076" y="1189474"/>
              <a:chExt cx="5755527" cy="5127122"/>
            </a:xfrm>
          </p:grpSpPr>
          <p:sp>
            <p:nvSpPr>
              <p:cNvPr id="50" name="Flèche à angle droit 7"/>
              <p:cNvSpPr/>
              <p:nvPr/>
            </p:nvSpPr>
            <p:spPr>
              <a:xfrm rot="5400000">
                <a:off x="464317" y="2068514"/>
                <a:ext cx="792084" cy="900721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37ACDE">
                  <a:tint val="50000"/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51" name="Forme libre 8"/>
              <p:cNvSpPr/>
              <p:nvPr/>
            </p:nvSpPr>
            <p:spPr>
              <a:xfrm>
                <a:off x="254076" y="1189474"/>
                <a:ext cx="1333671" cy="933358"/>
              </a:xfrm>
              <a:custGeom>
                <a:avLst/>
                <a:gdLst>
                  <a:gd name="connsiteX0" fmla="*/ 0 w 1333401"/>
                  <a:gd name="connsiteY0" fmla="*/ 155587 h 933337"/>
                  <a:gd name="connsiteX1" fmla="*/ 155587 w 1333401"/>
                  <a:gd name="connsiteY1" fmla="*/ 0 h 933337"/>
                  <a:gd name="connsiteX2" fmla="*/ 1177814 w 1333401"/>
                  <a:gd name="connsiteY2" fmla="*/ 0 h 933337"/>
                  <a:gd name="connsiteX3" fmla="*/ 1333401 w 1333401"/>
                  <a:gd name="connsiteY3" fmla="*/ 155587 h 933337"/>
                  <a:gd name="connsiteX4" fmla="*/ 1333401 w 1333401"/>
                  <a:gd name="connsiteY4" fmla="*/ 777750 h 933337"/>
                  <a:gd name="connsiteX5" fmla="*/ 1177814 w 1333401"/>
                  <a:gd name="connsiteY5" fmla="*/ 933337 h 933337"/>
                  <a:gd name="connsiteX6" fmla="*/ 155587 w 1333401"/>
                  <a:gd name="connsiteY6" fmla="*/ 933337 h 933337"/>
                  <a:gd name="connsiteX7" fmla="*/ 0 w 1333401"/>
                  <a:gd name="connsiteY7" fmla="*/ 777750 h 933337"/>
                  <a:gd name="connsiteX8" fmla="*/ 0 w 1333401"/>
                  <a:gd name="connsiteY8" fmla="*/ 155587 h 9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401" h="933337">
                    <a:moveTo>
                      <a:pt x="0" y="155587"/>
                    </a:moveTo>
                    <a:cubicBezTo>
                      <a:pt x="0" y="69659"/>
                      <a:pt x="69659" y="0"/>
                      <a:pt x="155587" y="0"/>
                    </a:cubicBezTo>
                    <a:lnTo>
                      <a:pt x="1177814" y="0"/>
                    </a:lnTo>
                    <a:cubicBezTo>
                      <a:pt x="1263742" y="0"/>
                      <a:pt x="1333401" y="69659"/>
                      <a:pt x="1333401" y="155587"/>
                    </a:cubicBezTo>
                    <a:lnTo>
                      <a:pt x="1333401" y="777750"/>
                    </a:lnTo>
                    <a:cubicBezTo>
                      <a:pt x="1333401" y="863678"/>
                      <a:pt x="1263742" y="933337"/>
                      <a:pt x="1177814" y="933337"/>
                    </a:cubicBezTo>
                    <a:lnTo>
                      <a:pt x="155587" y="933337"/>
                    </a:lnTo>
                    <a:cubicBezTo>
                      <a:pt x="69659" y="933337"/>
                      <a:pt x="0" y="863678"/>
                      <a:pt x="0" y="777750"/>
                    </a:cubicBezTo>
                    <a:lnTo>
                      <a:pt x="0" y="155587"/>
                    </a:lnTo>
                    <a:close/>
                  </a:path>
                </a:pathLst>
              </a:custGeom>
              <a:solidFill>
                <a:srgbClr val="37ACDE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lIns="102720" tIns="102720" rIns="102720" bIns="102720" spcCol="1270" anchor="ctr"/>
              <a:lstStyle/>
              <a:p>
                <a:pPr algn="ctr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fr-FR" sz="1500" kern="0" dirty="0">
                    <a:solidFill>
                      <a:srgbClr val="FFFFFF"/>
                    </a:solidFill>
                    <a:latin typeface="Verdana "/>
                  </a:rPr>
                  <a:t>Theoretical framework</a:t>
                </a:r>
                <a:endParaRPr lang="en-GB" sz="1500" kern="0" dirty="0">
                  <a:solidFill>
                    <a:srgbClr val="FFFFFF"/>
                  </a:solidFill>
                  <a:latin typeface="Verdana "/>
                </a:endParaRPr>
              </a:p>
            </p:txBody>
          </p:sp>
          <p:sp>
            <p:nvSpPr>
              <p:cNvPr id="52" name="Forme libre 9"/>
              <p:cNvSpPr/>
              <p:nvPr/>
            </p:nvSpPr>
            <p:spPr>
              <a:xfrm>
                <a:off x="1587747" y="1278365"/>
                <a:ext cx="4285613" cy="753988"/>
              </a:xfrm>
              <a:custGeom>
                <a:avLst/>
                <a:gdLst>
                  <a:gd name="connsiteX0" fmla="*/ 0 w 969789"/>
                  <a:gd name="connsiteY0" fmla="*/ 0 h 754364"/>
                  <a:gd name="connsiteX1" fmla="*/ 969789 w 969789"/>
                  <a:gd name="connsiteY1" fmla="*/ 0 h 754364"/>
                  <a:gd name="connsiteX2" fmla="*/ 969789 w 969789"/>
                  <a:gd name="connsiteY2" fmla="*/ 754364 h 754364"/>
                  <a:gd name="connsiteX3" fmla="*/ 0 w 969789"/>
                  <a:gd name="connsiteY3" fmla="*/ 754364 h 754364"/>
                  <a:gd name="connsiteX4" fmla="*/ 0 w 969789"/>
                  <a:gd name="connsiteY4" fmla="*/ 0 h 75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789" h="754364">
                    <a:moveTo>
                      <a:pt x="0" y="0"/>
                    </a:moveTo>
                    <a:lnTo>
                      <a:pt x="969789" y="0"/>
                    </a:lnTo>
                    <a:lnTo>
                      <a:pt x="969789" y="754364"/>
                    </a:lnTo>
                    <a:lnTo>
                      <a:pt x="0" y="7543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lIns="57150" tIns="57150" rIns="57150" bIns="57150" spcCol="1270" anchor="ctr"/>
              <a:lstStyle/>
              <a:p>
                <a:pPr marL="114300" lvl="1" indent="-114300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15000"/>
                  </a:spcAft>
                  <a:buFontTx/>
                  <a:buChar char="••"/>
                  <a:defRPr/>
                </a:pPr>
                <a:r>
                  <a:rPr lang="fr-FR" sz="1500" kern="0" dirty="0">
                    <a:solidFill>
                      <a:srgbClr val="004494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Verdana "/>
                  </a:rPr>
                  <a:t>Literature </a:t>
                </a:r>
                <a:r>
                  <a:rPr lang="fr-FR" sz="1500" kern="0" dirty="0" smtClean="0">
                    <a:solidFill>
                      <a:srgbClr val="004494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Verdana "/>
                  </a:rPr>
                  <a:t>review, experts</a:t>
                </a:r>
                <a:r>
                  <a:rPr lang="fr-FR" sz="1500" kern="0" dirty="0">
                    <a:solidFill>
                      <a:srgbClr val="004494">
                        <a:hueOff val="0"/>
                        <a:satOff val="0"/>
                        <a:lumOff val="0"/>
                        <a:alphaOff val="0"/>
                      </a:srgbClr>
                    </a:solidFill>
                    <a:latin typeface="Verdana "/>
                  </a:rPr>
                  <a:t>’ consultation </a:t>
                </a:r>
                <a:endParaRPr lang="en-GB" sz="15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endParaRPr>
              </a:p>
            </p:txBody>
          </p:sp>
          <p:sp>
            <p:nvSpPr>
              <p:cNvPr id="53" name="Flèche à angle droit 10"/>
              <p:cNvSpPr/>
              <p:nvPr/>
            </p:nvSpPr>
            <p:spPr>
              <a:xfrm rot="5400000">
                <a:off x="1569403" y="3116161"/>
                <a:ext cx="792084" cy="900721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37ACDE">
                  <a:tint val="50000"/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54" name="Forme libre 11"/>
              <p:cNvSpPr/>
              <p:nvPr/>
            </p:nvSpPr>
            <p:spPr>
              <a:xfrm>
                <a:off x="1359161" y="2238708"/>
                <a:ext cx="1335185" cy="931772"/>
              </a:xfrm>
              <a:custGeom>
                <a:avLst/>
                <a:gdLst>
                  <a:gd name="connsiteX0" fmla="*/ 0 w 1333401"/>
                  <a:gd name="connsiteY0" fmla="*/ 155587 h 933337"/>
                  <a:gd name="connsiteX1" fmla="*/ 155587 w 1333401"/>
                  <a:gd name="connsiteY1" fmla="*/ 0 h 933337"/>
                  <a:gd name="connsiteX2" fmla="*/ 1177814 w 1333401"/>
                  <a:gd name="connsiteY2" fmla="*/ 0 h 933337"/>
                  <a:gd name="connsiteX3" fmla="*/ 1333401 w 1333401"/>
                  <a:gd name="connsiteY3" fmla="*/ 155587 h 933337"/>
                  <a:gd name="connsiteX4" fmla="*/ 1333401 w 1333401"/>
                  <a:gd name="connsiteY4" fmla="*/ 777750 h 933337"/>
                  <a:gd name="connsiteX5" fmla="*/ 1177814 w 1333401"/>
                  <a:gd name="connsiteY5" fmla="*/ 933337 h 933337"/>
                  <a:gd name="connsiteX6" fmla="*/ 155587 w 1333401"/>
                  <a:gd name="connsiteY6" fmla="*/ 933337 h 933337"/>
                  <a:gd name="connsiteX7" fmla="*/ 0 w 1333401"/>
                  <a:gd name="connsiteY7" fmla="*/ 777750 h 933337"/>
                  <a:gd name="connsiteX8" fmla="*/ 0 w 1333401"/>
                  <a:gd name="connsiteY8" fmla="*/ 155587 h 9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401" h="933337">
                    <a:moveTo>
                      <a:pt x="0" y="155587"/>
                    </a:moveTo>
                    <a:cubicBezTo>
                      <a:pt x="0" y="69659"/>
                      <a:pt x="69659" y="0"/>
                      <a:pt x="155587" y="0"/>
                    </a:cubicBezTo>
                    <a:lnTo>
                      <a:pt x="1177814" y="0"/>
                    </a:lnTo>
                    <a:cubicBezTo>
                      <a:pt x="1263742" y="0"/>
                      <a:pt x="1333401" y="69659"/>
                      <a:pt x="1333401" y="155587"/>
                    </a:cubicBezTo>
                    <a:lnTo>
                      <a:pt x="1333401" y="777750"/>
                    </a:lnTo>
                    <a:cubicBezTo>
                      <a:pt x="1333401" y="863678"/>
                      <a:pt x="1263742" y="933337"/>
                      <a:pt x="1177814" y="933337"/>
                    </a:cubicBezTo>
                    <a:lnTo>
                      <a:pt x="155587" y="933337"/>
                    </a:lnTo>
                    <a:cubicBezTo>
                      <a:pt x="69659" y="933337"/>
                      <a:pt x="0" y="863678"/>
                      <a:pt x="0" y="777750"/>
                    </a:cubicBezTo>
                    <a:lnTo>
                      <a:pt x="0" y="155587"/>
                    </a:lnTo>
                    <a:close/>
                  </a:path>
                </a:pathLst>
              </a:custGeom>
              <a:solidFill>
                <a:srgbClr val="37ACDE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lIns="102720" tIns="102720" rIns="102720" bIns="102720" spcCol="1270" anchor="ctr"/>
              <a:lstStyle/>
              <a:p>
                <a:pPr algn="ctr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fr-FR" sz="1500" kern="0" dirty="0">
                    <a:solidFill>
                      <a:srgbClr val="FFFFFF"/>
                    </a:solidFill>
                    <a:latin typeface="Verdana "/>
                  </a:rPr>
                  <a:t>Data selection</a:t>
                </a:r>
                <a:endParaRPr lang="en-GB" sz="1500" kern="0" dirty="0">
                  <a:solidFill>
                    <a:srgbClr val="FFFFFF"/>
                  </a:solidFill>
                  <a:latin typeface="Verdana "/>
                </a:endParaRPr>
              </a:p>
            </p:txBody>
          </p:sp>
          <p:sp>
            <p:nvSpPr>
              <p:cNvPr id="55" name="Forme libre 12"/>
              <p:cNvSpPr/>
              <p:nvPr/>
            </p:nvSpPr>
            <p:spPr>
              <a:xfrm>
                <a:off x="2694347" y="2327599"/>
                <a:ext cx="968842" cy="753989"/>
              </a:xfrm>
              <a:custGeom>
                <a:avLst/>
                <a:gdLst>
                  <a:gd name="connsiteX0" fmla="*/ 0 w 969789"/>
                  <a:gd name="connsiteY0" fmla="*/ 0 h 754364"/>
                  <a:gd name="connsiteX1" fmla="*/ 969789 w 969789"/>
                  <a:gd name="connsiteY1" fmla="*/ 0 h 754364"/>
                  <a:gd name="connsiteX2" fmla="*/ 969789 w 969789"/>
                  <a:gd name="connsiteY2" fmla="*/ 754364 h 754364"/>
                  <a:gd name="connsiteX3" fmla="*/ 0 w 969789"/>
                  <a:gd name="connsiteY3" fmla="*/ 754364 h 754364"/>
                  <a:gd name="connsiteX4" fmla="*/ 0 w 969789"/>
                  <a:gd name="connsiteY4" fmla="*/ 0 h 75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789" h="754364">
                    <a:moveTo>
                      <a:pt x="0" y="0"/>
                    </a:moveTo>
                    <a:lnTo>
                      <a:pt x="969789" y="0"/>
                    </a:lnTo>
                    <a:lnTo>
                      <a:pt x="969789" y="754364"/>
                    </a:lnTo>
                    <a:lnTo>
                      <a:pt x="0" y="7543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lIns="57150" tIns="57150" rIns="57150" bIns="57150" spcCol="1270" anchor="ctr"/>
              <a:lstStyle/>
              <a:p>
                <a:pPr marL="114300" lvl="1" indent="-114300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15000"/>
                  </a:spcAft>
                  <a:buFontTx/>
                  <a:buChar char="••"/>
                  <a:defRPr/>
                </a:pPr>
                <a:endParaRPr lang="en-GB" sz="15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endParaRPr>
              </a:p>
            </p:txBody>
          </p:sp>
          <p:sp>
            <p:nvSpPr>
              <p:cNvPr id="56" name="Flèche à angle droit 13"/>
              <p:cNvSpPr/>
              <p:nvPr/>
            </p:nvSpPr>
            <p:spPr>
              <a:xfrm rot="5400000">
                <a:off x="2675243" y="4164640"/>
                <a:ext cx="792085" cy="902234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37ACDE">
                  <a:tint val="50000"/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57" name="Forme libre 14"/>
              <p:cNvSpPr/>
              <p:nvPr/>
            </p:nvSpPr>
            <p:spPr>
              <a:xfrm>
                <a:off x="2465760" y="3286355"/>
                <a:ext cx="1332158" cy="933358"/>
              </a:xfrm>
              <a:custGeom>
                <a:avLst/>
                <a:gdLst>
                  <a:gd name="connsiteX0" fmla="*/ 0 w 1333401"/>
                  <a:gd name="connsiteY0" fmla="*/ 155587 h 933337"/>
                  <a:gd name="connsiteX1" fmla="*/ 155587 w 1333401"/>
                  <a:gd name="connsiteY1" fmla="*/ 0 h 933337"/>
                  <a:gd name="connsiteX2" fmla="*/ 1177814 w 1333401"/>
                  <a:gd name="connsiteY2" fmla="*/ 0 h 933337"/>
                  <a:gd name="connsiteX3" fmla="*/ 1333401 w 1333401"/>
                  <a:gd name="connsiteY3" fmla="*/ 155587 h 933337"/>
                  <a:gd name="connsiteX4" fmla="*/ 1333401 w 1333401"/>
                  <a:gd name="connsiteY4" fmla="*/ 777750 h 933337"/>
                  <a:gd name="connsiteX5" fmla="*/ 1177814 w 1333401"/>
                  <a:gd name="connsiteY5" fmla="*/ 933337 h 933337"/>
                  <a:gd name="connsiteX6" fmla="*/ 155587 w 1333401"/>
                  <a:gd name="connsiteY6" fmla="*/ 933337 h 933337"/>
                  <a:gd name="connsiteX7" fmla="*/ 0 w 1333401"/>
                  <a:gd name="connsiteY7" fmla="*/ 777750 h 933337"/>
                  <a:gd name="connsiteX8" fmla="*/ 0 w 1333401"/>
                  <a:gd name="connsiteY8" fmla="*/ 155587 h 9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401" h="933337">
                    <a:moveTo>
                      <a:pt x="0" y="155587"/>
                    </a:moveTo>
                    <a:cubicBezTo>
                      <a:pt x="0" y="69659"/>
                      <a:pt x="69659" y="0"/>
                      <a:pt x="155587" y="0"/>
                    </a:cubicBezTo>
                    <a:lnTo>
                      <a:pt x="1177814" y="0"/>
                    </a:lnTo>
                    <a:cubicBezTo>
                      <a:pt x="1263742" y="0"/>
                      <a:pt x="1333401" y="69659"/>
                      <a:pt x="1333401" y="155587"/>
                    </a:cubicBezTo>
                    <a:lnTo>
                      <a:pt x="1333401" y="777750"/>
                    </a:lnTo>
                    <a:cubicBezTo>
                      <a:pt x="1333401" y="863678"/>
                      <a:pt x="1263742" y="933337"/>
                      <a:pt x="1177814" y="933337"/>
                    </a:cubicBezTo>
                    <a:lnTo>
                      <a:pt x="155587" y="933337"/>
                    </a:lnTo>
                    <a:cubicBezTo>
                      <a:pt x="69659" y="933337"/>
                      <a:pt x="0" y="863678"/>
                      <a:pt x="0" y="777750"/>
                    </a:cubicBezTo>
                    <a:lnTo>
                      <a:pt x="0" y="155587"/>
                    </a:lnTo>
                    <a:close/>
                  </a:path>
                </a:pathLst>
              </a:custGeom>
              <a:solidFill>
                <a:srgbClr val="37ACDE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lIns="102720" tIns="102720" rIns="102720" bIns="102720" spcCol="1270" anchor="ctr"/>
              <a:lstStyle/>
              <a:p>
                <a:pPr algn="ctr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fr-FR" sz="1500" kern="0" dirty="0">
                    <a:solidFill>
                      <a:srgbClr val="FFFFFF"/>
                    </a:solidFill>
                    <a:latin typeface="Verdana "/>
                  </a:rPr>
                  <a:t>Data checking</a:t>
                </a:r>
                <a:endParaRPr lang="en-GB" sz="1500" kern="0" dirty="0">
                  <a:solidFill>
                    <a:srgbClr val="FFFFFF"/>
                  </a:solidFill>
                  <a:latin typeface="Verdana "/>
                </a:endParaRPr>
              </a:p>
            </p:txBody>
          </p:sp>
          <p:sp>
            <p:nvSpPr>
              <p:cNvPr id="58" name="Forme libre 15"/>
              <p:cNvSpPr/>
              <p:nvPr/>
            </p:nvSpPr>
            <p:spPr>
              <a:xfrm>
                <a:off x="3797918" y="3375247"/>
                <a:ext cx="970356" cy="753989"/>
              </a:xfrm>
              <a:custGeom>
                <a:avLst/>
                <a:gdLst>
                  <a:gd name="connsiteX0" fmla="*/ 0 w 969789"/>
                  <a:gd name="connsiteY0" fmla="*/ 0 h 754364"/>
                  <a:gd name="connsiteX1" fmla="*/ 969789 w 969789"/>
                  <a:gd name="connsiteY1" fmla="*/ 0 h 754364"/>
                  <a:gd name="connsiteX2" fmla="*/ 969789 w 969789"/>
                  <a:gd name="connsiteY2" fmla="*/ 754364 h 754364"/>
                  <a:gd name="connsiteX3" fmla="*/ 0 w 969789"/>
                  <a:gd name="connsiteY3" fmla="*/ 754364 h 754364"/>
                  <a:gd name="connsiteX4" fmla="*/ 0 w 969789"/>
                  <a:gd name="connsiteY4" fmla="*/ 0 h 75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789" h="754364">
                    <a:moveTo>
                      <a:pt x="0" y="0"/>
                    </a:moveTo>
                    <a:lnTo>
                      <a:pt x="969789" y="0"/>
                    </a:lnTo>
                    <a:lnTo>
                      <a:pt x="969789" y="754364"/>
                    </a:lnTo>
                    <a:lnTo>
                      <a:pt x="0" y="7543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</p:spPr>
            <p:txBody>
              <a:bodyPr lIns="57150" tIns="57150" rIns="57150" bIns="57150" spcCol="1270" anchor="ctr"/>
              <a:lstStyle/>
              <a:p>
                <a:pPr marL="114300" lvl="1" indent="-114300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15000"/>
                  </a:spcAft>
                  <a:buFontTx/>
                  <a:buChar char="••"/>
                  <a:defRPr/>
                </a:pPr>
                <a:endParaRPr lang="en-GB" sz="15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endParaRPr>
              </a:p>
            </p:txBody>
          </p:sp>
          <p:sp>
            <p:nvSpPr>
              <p:cNvPr id="59" name="Flèche à angle droit 16"/>
              <p:cNvSpPr/>
              <p:nvPr/>
            </p:nvSpPr>
            <p:spPr>
              <a:xfrm rot="5400000">
                <a:off x="3780329" y="5212287"/>
                <a:ext cx="792085" cy="902234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rgbClr val="37ACDE">
                  <a:tint val="50000"/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</p:sp>
          <p:sp>
            <p:nvSpPr>
              <p:cNvPr id="60" name="Forme libre 17"/>
              <p:cNvSpPr/>
              <p:nvPr/>
            </p:nvSpPr>
            <p:spPr>
              <a:xfrm>
                <a:off x="3569332" y="4335590"/>
                <a:ext cx="1335185" cy="931771"/>
              </a:xfrm>
              <a:custGeom>
                <a:avLst/>
                <a:gdLst>
                  <a:gd name="connsiteX0" fmla="*/ 0 w 1333401"/>
                  <a:gd name="connsiteY0" fmla="*/ 155587 h 933337"/>
                  <a:gd name="connsiteX1" fmla="*/ 155587 w 1333401"/>
                  <a:gd name="connsiteY1" fmla="*/ 0 h 933337"/>
                  <a:gd name="connsiteX2" fmla="*/ 1177814 w 1333401"/>
                  <a:gd name="connsiteY2" fmla="*/ 0 h 933337"/>
                  <a:gd name="connsiteX3" fmla="*/ 1333401 w 1333401"/>
                  <a:gd name="connsiteY3" fmla="*/ 155587 h 933337"/>
                  <a:gd name="connsiteX4" fmla="*/ 1333401 w 1333401"/>
                  <a:gd name="connsiteY4" fmla="*/ 777750 h 933337"/>
                  <a:gd name="connsiteX5" fmla="*/ 1177814 w 1333401"/>
                  <a:gd name="connsiteY5" fmla="*/ 933337 h 933337"/>
                  <a:gd name="connsiteX6" fmla="*/ 155587 w 1333401"/>
                  <a:gd name="connsiteY6" fmla="*/ 933337 h 933337"/>
                  <a:gd name="connsiteX7" fmla="*/ 0 w 1333401"/>
                  <a:gd name="connsiteY7" fmla="*/ 777750 h 933337"/>
                  <a:gd name="connsiteX8" fmla="*/ 0 w 1333401"/>
                  <a:gd name="connsiteY8" fmla="*/ 155587 h 9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401" h="933337">
                    <a:moveTo>
                      <a:pt x="0" y="155587"/>
                    </a:moveTo>
                    <a:cubicBezTo>
                      <a:pt x="0" y="69659"/>
                      <a:pt x="69659" y="0"/>
                      <a:pt x="155587" y="0"/>
                    </a:cubicBezTo>
                    <a:lnTo>
                      <a:pt x="1177814" y="0"/>
                    </a:lnTo>
                    <a:cubicBezTo>
                      <a:pt x="1263742" y="0"/>
                      <a:pt x="1333401" y="69659"/>
                      <a:pt x="1333401" y="155587"/>
                    </a:cubicBezTo>
                    <a:lnTo>
                      <a:pt x="1333401" y="777750"/>
                    </a:lnTo>
                    <a:cubicBezTo>
                      <a:pt x="1333401" y="863678"/>
                      <a:pt x="1263742" y="933337"/>
                      <a:pt x="1177814" y="933337"/>
                    </a:cubicBezTo>
                    <a:lnTo>
                      <a:pt x="155587" y="933337"/>
                    </a:lnTo>
                    <a:cubicBezTo>
                      <a:pt x="69659" y="933337"/>
                      <a:pt x="0" y="863678"/>
                      <a:pt x="0" y="777750"/>
                    </a:cubicBezTo>
                    <a:lnTo>
                      <a:pt x="0" y="155587"/>
                    </a:lnTo>
                    <a:close/>
                  </a:path>
                </a:pathLst>
              </a:custGeom>
              <a:solidFill>
                <a:srgbClr val="37ACDE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lIns="102720" tIns="102720" rIns="102720" bIns="102720" spcCol="1270" anchor="ctr"/>
              <a:lstStyle/>
              <a:p>
                <a:pPr algn="ctr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fr-FR" sz="1500" kern="0" dirty="0">
                    <a:solidFill>
                      <a:srgbClr val="FFFFFF"/>
                    </a:solidFill>
                    <a:latin typeface="Verdana "/>
                  </a:rPr>
                  <a:t>Data processing  </a:t>
                </a:r>
                <a:endParaRPr lang="en-GB" sz="1500" kern="0" dirty="0">
                  <a:solidFill>
                    <a:srgbClr val="FFFFFF"/>
                  </a:solidFill>
                  <a:latin typeface="Verdana 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904518" y="4424482"/>
                <a:ext cx="968842" cy="7539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sp>
          <p:sp>
            <p:nvSpPr>
              <p:cNvPr id="62" name="Forme libre 19"/>
              <p:cNvSpPr/>
              <p:nvPr/>
            </p:nvSpPr>
            <p:spPr>
              <a:xfrm>
                <a:off x="4675931" y="5383238"/>
                <a:ext cx="1333672" cy="933358"/>
              </a:xfrm>
              <a:custGeom>
                <a:avLst/>
                <a:gdLst>
                  <a:gd name="connsiteX0" fmla="*/ 0 w 1333401"/>
                  <a:gd name="connsiteY0" fmla="*/ 155587 h 933337"/>
                  <a:gd name="connsiteX1" fmla="*/ 155587 w 1333401"/>
                  <a:gd name="connsiteY1" fmla="*/ 0 h 933337"/>
                  <a:gd name="connsiteX2" fmla="*/ 1177814 w 1333401"/>
                  <a:gd name="connsiteY2" fmla="*/ 0 h 933337"/>
                  <a:gd name="connsiteX3" fmla="*/ 1333401 w 1333401"/>
                  <a:gd name="connsiteY3" fmla="*/ 155587 h 933337"/>
                  <a:gd name="connsiteX4" fmla="*/ 1333401 w 1333401"/>
                  <a:gd name="connsiteY4" fmla="*/ 777750 h 933337"/>
                  <a:gd name="connsiteX5" fmla="*/ 1177814 w 1333401"/>
                  <a:gd name="connsiteY5" fmla="*/ 933337 h 933337"/>
                  <a:gd name="connsiteX6" fmla="*/ 155587 w 1333401"/>
                  <a:gd name="connsiteY6" fmla="*/ 933337 h 933337"/>
                  <a:gd name="connsiteX7" fmla="*/ 0 w 1333401"/>
                  <a:gd name="connsiteY7" fmla="*/ 777750 h 933337"/>
                  <a:gd name="connsiteX8" fmla="*/ 0 w 1333401"/>
                  <a:gd name="connsiteY8" fmla="*/ 155587 h 9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401" h="933337">
                    <a:moveTo>
                      <a:pt x="0" y="155587"/>
                    </a:moveTo>
                    <a:cubicBezTo>
                      <a:pt x="0" y="69659"/>
                      <a:pt x="69659" y="0"/>
                      <a:pt x="155587" y="0"/>
                    </a:cubicBezTo>
                    <a:lnTo>
                      <a:pt x="1177814" y="0"/>
                    </a:lnTo>
                    <a:cubicBezTo>
                      <a:pt x="1263742" y="0"/>
                      <a:pt x="1333401" y="69659"/>
                      <a:pt x="1333401" y="155587"/>
                    </a:cubicBezTo>
                    <a:lnTo>
                      <a:pt x="1333401" y="777750"/>
                    </a:lnTo>
                    <a:cubicBezTo>
                      <a:pt x="1333401" y="863678"/>
                      <a:pt x="1263742" y="933337"/>
                      <a:pt x="1177814" y="933337"/>
                    </a:cubicBezTo>
                    <a:lnTo>
                      <a:pt x="155587" y="933337"/>
                    </a:lnTo>
                    <a:cubicBezTo>
                      <a:pt x="69659" y="933337"/>
                      <a:pt x="0" y="863678"/>
                      <a:pt x="0" y="777750"/>
                    </a:cubicBezTo>
                    <a:lnTo>
                      <a:pt x="0" y="155587"/>
                    </a:lnTo>
                    <a:close/>
                  </a:path>
                </a:pathLst>
              </a:custGeom>
              <a:solidFill>
                <a:srgbClr val="37ACDE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lIns="102720" tIns="102720" rIns="102720" bIns="102720" spcCol="1270" anchor="ctr"/>
              <a:lstStyle/>
              <a:p>
                <a:pPr algn="ctr" defTabSz="6667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fr-FR" sz="1500" kern="0" dirty="0">
                    <a:solidFill>
                      <a:srgbClr val="FFFFFF"/>
                    </a:solidFill>
                    <a:latin typeface="Verdana "/>
                  </a:rPr>
                  <a:t>Visualisation</a:t>
                </a:r>
                <a:endParaRPr lang="en-GB" sz="1500" kern="0" dirty="0">
                  <a:solidFill>
                    <a:srgbClr val="FFFFFF"/>
                  </a:solidFill>
                  <a:latin typeface="Verdana "/>
                </a:endParaRPr>
              </a:p>
            </p:txBody>
          </p:sp>
        </p:grpSp>
        <p:sp>
          <p:nvSpPr>
            <p:cNvPr id="46" name="Forme libre 20"/>
            <p:cNvSpPr/>
            <p:nvPr/>
          </p:nvSpPr>
          <p:spPr bwMode="auto">
            <a:xfrm>
              <a:off x="2806700" y="2308225"/>
              <a:ext cx="3349625" cy="754063"/>
            </a:xfrm>
            <a:custGeom>
              <a:avLst/>
              <a:gdLst>
                <a:gd name="connsiteX0" fmla="*/ 0 w 969789"/>
                <a:gd name="connsiteY0" fmla="*/ 0 h 754364"/>
                <a:gd name="connsiteX1" fmla="*/ 969789 w 969789"/>
                <a:gd name="connsiteY1" fmla="*/ 0 h 754364"/>
                <a:gd name="connsiteX2" fmla="*/ 969789 w 969789"/>
                <a:gd name="connsiteY2" fmla="*/ 754364 h 754364"/>
                <a:gd name="connsiteX3" fmla="*/ 0 w 969789"/>
                <a:gd name="connsiteY3" fmla="*/ 754364 h 754364"/>
                <a:gd name="connsiteX4" fmla="*/ 0 w 969789"/>
                <a:gd name="connsiteY4" fmla="*/ 0 h 7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789" h="754364">
                  <a:moveTo>
                    <a:pt x="0" y="0"/>
                  </a:moveTo>
                  <a:lnTo>
                    <a:pt x="969789" y="0"/>
                  </a:lnTo>
                  <a:lnTo>
                    <a:pt x="969789" y="754364"/>
                  </a:lnTo>
                  <a:lnTo>
                    <a:pt x="0" y="754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/>
          </p:spPr>
          <p:txBody>
            <a:bodyPr lIns="57150" tIns="57150" rIns="57150" bIns="57150" spcCol="1270" anchor="ctr"/>
            <a:lstStyle/>
            <a:p>
              <a:pPr marL="114300" lvl="1" indent="-114300" defTabSz="666750" fontAlgn="auto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fr-FR" sz="1500" kern="0" dirty="0" smtClean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Availability, coverage (over the full policy cycle! = data-planning) </a:t>
              </a:r>
              <a:endParaRPr lang="en-GB" sz="1500" kern="0" dirty="0">
                <a:solidFill>
                  <a:srgbClr val="004494">
                    <a:hueOff val="0"/>
                    <a:satOff val="0"/>
                    <a:lumOff val="0"/>
                    <a:alphaOff val="0"/>
                  </a:srgbClr>
                </a:solidFill>
                <a:latin typeface="Verdana "/>
              </a:endParaRPr>
            </a:p>
          </p:txBody>
        </p:sp>
        <p:sp>
          <p:nvSpPr>
            <p:cNvPr id="47" name="Forme libre 21"/>
            <p:cNvSpPr/>
            <p:nvPr/>
          </p:nvSpPr>
          <p:spPr bwMode="auto">
            <a:xfrm>
              <a:off x="3886200" y="3379788"/>
              <a:ext cx="2270125" cy="754062"/>
            </a:xfrm>
            <a:custGeom>
              <a:avLst/>
              <a:gdLst>
                <a:gd name="connsiteX0" fmla="*/ 0 w 969789"/>
                <a:gd name="connsiteY0" fmla="*/ 0 h 754364"/>
                <a:gd name="connsiteX1" fmla="*/ 969789 w 969789"/>
                <a:gd name="connsiteY1" fmla="*/ 0 h 754364"/>
                <a:gd name="connsiteX2" fmla="*/ 969789 w 969789"/>
                <a:gd name="connsiteY2" fmla="*/ 754364 h 754364"/>
                <a:gd name="connsiteX3" fmla="*/ 0 w 969789"/>
                <a:gd name="connsiteY3" fmla="*/ 754364 h 754364"/>
                <a:gd name="connsiteX4" fmla="*/ 0 w 969789"/>
                <a:gd name="connsiteY4" fmla="*/ 0 h 7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789" h="754364">
                  <a:moveTo>
                    <a:pt x="0" y="0"/>
                  </a:moveTo>
                  <a:lnTo>
                    <a:pt x="969789" y="0"/>
                  </a:lnTo>
                  <a:lnTo>
                    <a:pt x="969789" y="754364"/>
                  </a:lnTo>
                  <a:lnTo>
                    <a:pt x="0" y="75436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57150" tIns="57150" rIns="57150" bIns="57150" spcCol="1270" anchor="ctr"/>
            <a:lstStyle/>
            <a:p>
              <a:pPr marL="114300" lvl="1" indent="-114300" defTabSz="666750" fontAlgn="auto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fr-FR" sz="15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Outliers, missing data, and imputation based on </a:t>
              </a:r>
              <a:r>
                <a:rPr lang="fr-FR" sz="1500" kern="0" dirty="0" smtClean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peers </a:t>
              </a:r>
              <a:endParaRPr lang="en-GB" sz="1500" kern="0" dirty="0">
                <a:solidFill>
                  <a:srgbClr val="004494">
                    <a:hueOff val="0"/>
                    <a:satOff val="0"/>
                    <a:lumOff val="0"/>
                    <a:alphaOff val="0"/>
                  </a:srgbClr>
                </a:solidFill>
                <a:latin typeface="Verdana "/>
              </a:endParaRPr>
            </a:p>
          </p:txBody>
        </p:sp>
        <p:sp>
          <p:nvSpPr>
            <p:cNvPr id="48" name="Forme libre 22"/>
            <p:cNvSpPr/>
            <p:nvPr/>
          </p:nvSpPr>
          <p:spPr bwMode="auto">
            <a:xfrm>
              <a:off x="5076825" y="4421188"/>
              <a:ext cx="3141663" cy="754062"/>
            </a:xfrm>
            <a:custGeom>
              <a:avLst/>
              <a:gdLst>
                <a:gd name="connsiteX0" fmla="*/ 0 w 969789"/>
                <a:gd name="connsiteY0" fmla="*/ 0 h 754364"/>
                <a:gd name="connsiteX1" fmla="*/ 969789 w 969789"/>
                <a:gd name="connsiteY1" fmla="*/ 0 h 754364"/>
                <a:gd name="connsiteX2" fmla="*/ 969789 w 969789"/>
                <a:gd name="connsiteY2" fmla="*/ 754364 h 754364"/>
                <a:gd name="connsiteX3" fmla="*/ 0 w 969789"/>
                <a:gd name="connsiteY3" fmla="*/ 754364 h 754364"/>
                <a:gd name="connsiteX4" fmla="*/ 0 w 969789"/>
                <a:gd name="connsiteY4" fmla="*/ 0 h 7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789" h="754364">
                  <a:moveTo>
                    <a:pt x="0" y="0"/>
                  </a:moveTo>
                  <a:lnTo>
                    <a:pt x="969789" y="0"/>
                  </a:lnTo>
                  <a:lnTo>
                    <a:pt x="969789" y="754364"/>
                  </a:lnTo>
                  <a:lnTo>
                    <a:pt x="0" y="75436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57150" tIns="57150" rIns="57150" bIns="57150" spcCol="1270" anchor="ctr"/>
            <a:lstStyle/>
            <a:p>
              <a:pPr marL="114300" lvl="1" indent="-114300" defTabSz="666750" fontAlgn="auto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fr-FR" sz="14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Normalisation (0-100), weighting , aggregation, statistical coherence tests, uncertainty and sensitivity analysis</a:t>
              </a:r>
              <a:r>
                <a:rPr lang="fr-FR" sz="15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 </a:t>
              </a:r>
              <a:endParaRPr lang="en-GB" sz="1500" kern="0" dirty="0">
                <a:solidFill>
                  <a:srgbClr val="004494">
                    <a:hueOff val="0"/>
                    <a:satOff val="0"/>
                    <a:lumOff val="0"/>
                    <a:alphaOff val="0"/>
                  </a:srgbClr>
                </a:solidFill>
                <a:latin typeface="Verdana "/>
              </a:endParaRPr>
            </a:p>
          </p:txBody>
        </p:sp>
        <p:sp>
          <p:nvSpPr>
            <p:cNvPr id="49" name="Forme libre 23"/>
            <p:cNvSpPr/>
            <p:nvPr/>
          </p:nvSpPr>
          <p:spPr bwMode="auto">
            <a:xfrm>
              <a:off x="6227763" y="5516563"/>
              <a:ext cx="2270125" cy="754062"/>
            </a:xfrm>
            <a:custGeom>
              <a:avLst/>
              <a:gdLst>
                <a:gd name="connsiteX0" fmla="*/ 0 w 969789"/>
                <a:gd name="connsiteY0" fmla="*/ 0 h 754364"/>
                <a:gd name="connsiteX1" fmla="*/ 969789 w 969789"/>
                <a:gd name="connsiteY1" fmla="*/ 0 h 754364"/>
                <a:gd name="connsiteX2" fmla="*/ 969789 w 969789"/>
                <a:gd name="connsiteY2" fmla="*/ 754364 h 754364"/>
                <a:gd name="connsiteX3" fmla="*/ 0 w 969789"/>
                <a:gd name="connsiteY3" fmla="*/ 754364 h 754364"/>
                <a:gd name="connsiteX4" fmla="*/ 0 w 969789"/>
                <a:gd name="connsiteY4" fmla="*/ 0 h 75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789" h="754364">
                  <a:moveTo>
                    <a:pt x="0" y="0"/>
                  </a:moveTo>
                  <a:lnTo>
                    <a:pt x="969789" y="0"/>
                  </a:lnTo>
                  <a:lnTo>
                    <a:pt x="969789" y="754364"/>
                  </a:lnTo>
                  <a:lnTo>
                    <a:pt x="0" y="75436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lIns="57150" tIns="57150" rIns="57150" bIns="57150" spcCol="1270" anchor="ctr"/>
            <a:lstStyle/>
            <a:p>
              <a:pPr marL="114300" lvl="1" indent="-114300" defTabSz="666750" fontAlgn="auto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fr-FR" sz="1400" kern="0" dirty="0">
                  <a:solidFill>
                    <a:srgbClr val="004494">
                      <a:hueOff val="0"/>
                      <a:satOff val="0"/>
                      <a:lumOff val="0"/>
                      <a:alphaOff val="0"/>
                    </a:srgbClr>
                  </a:solidFill>
                  <a:latin typeface="Verdana "/>
                </a:rPr>
                <a:t>Online Tools, reports (Policy, Tech.), infographics </a:t>
              </a:r>
              <a:endParaRPr lang="en-GB" sz="1400" kern="0" dirty="0">
                <a:solidFill>
                  <a:srgbClr val="004494">
                    <a:hueOff val="0"/>
                    <a:satOff val="0"/>
                    <a:lumOff val="0"/>
                    <a:alphaOff val="0"/>
                  </a:srgbClr>
                </a:solidFill>
                <a:latin typeface="Verdana 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4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432048"/>
          </a:xfrm>
        </p:spPr>
        <p:txBody>
          <a:bodyPr/>
          <a:lstStyle/>
          <a:p>
            <a:r>
              <a:rPr lang="en-GB" dirty="0" smtClean="0">
                <a:solidFill>
                  <a:srgbClr val="1E4494"/>
                </a:solidFill>
                <a:latin typeface="+mj-lt"/>
              </a:rPr>
              <a:t>News wires</a:t>
            </a:r>
            <a:endParaRPr lang="en-GB" dirty="0">
              <a:solidFill>
                <a:srgbClr val="1E4494"/>
              </a:solidFill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0" y="620688"/>
            <a:ext cx="9144000" cy="5544616"/>
          </a:xfrm>
          <a:solidFill>
            <a:srgbClr val="1E4494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GB" dirty="0"/>
          </a:p>
        </p:txBody>
      </p:sp>
      <p:graphicFrame>
        <p:nvGraphicFramePr>
          <p:cNvPr id="6" name="Table 75"/>
          <p:cNvGraphicFramePr/>
          <p:nvPr>
            <p:extLst>
              <p:ext uri="{D42A27DB-BD31-4B8C-83A1-F6EECF244321}">
                <p14:modId xmlns:p14="http://schemas.microsoft.com/office/powerpoint/2010/main" val="2429809077"/>
              </p:ext>
            </p:extLst>
          </p:nvPr>
        </p:nvGraphicFramePr>
        <p:xfrm>
          <a:off x="5263527" y="3103593"/>
          <a:ext cx="3694946" cy="2955070"/>
        </p:xfrm>
        <a:graphic>
          <a:graphicData uri="http://schemas.openxmlformats.org/drawingml/2006/table">
            <a:tbl>
              <a:tblPr/>
              <a:tblGrid>
                <a:gridCol w="1270655"/>
                <a:gridCol w="2424291"/>
              </a:tblGrid>
              <a:tr h="5125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Sources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.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000 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News Sites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9596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Input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.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000 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articles per 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day</a:t>
                      </a:r>
                      <a:endParaRPr lang="en-GB" sz="1700" dirty="0" smtClean="0">
                        <a:solidFill>
                          <a:srgbClr val="FFFFFF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55.000 tweets per</a:t>
                      </a:r>
                      <a:r>
                        <a:rPr lang="en-GB" sz="1700" baseline="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day</a:t>
                      </a:r>
                      <a:endParaRPr sz="1700" dirty="0">
                        <a:solidFill>
                          <a:srgbClr val="FFFFFF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Languages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70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Categories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.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000 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classes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201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Classes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.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000 </a:t>
                      </a: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keywords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Runs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24/7</a:t>
                      </a: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Visitors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/day</a:t>
                      </a:r>
                      <a:endParaRPr sz="1700" dirty="0">
                        <a:solidFill>
                          <a:srgbClr val="FFFFFF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lvl="0">
                        <a:tabLst>
                          <a:tab pos="825500" algn="l"/>
                        </a:tabLst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25</a:t>
                      </a:r>
                      <a:r>
                        <a:rPr lang="en-GB"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.</a:t>
                      </a:r>
                      <a:r>
                        <a:rPr sz="1700" dirty="0" smtClean="0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000</a:t>
                      </a:r>
                      <a:endParaRPr sz="1700" dirty="0">
                        <a:solidFill>
                          <a:srgbClr val="FFFFFF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26789" marR="26789" marT="26789" marB="26789" anchor="ctr" horzOverflow="overflow">
                    <a:lnL w="25400">
                      <a:solidFill>
                        <a:srgbClr val="FFFFFF"/>
                      </a:solidFill>
                      <a:round/>
                    </a:lnL>
                    <a:lnR w="25400">
                      <a:solidFill>
                        <a:srgbClr val="FFFFFF"/>
                      </a:solidFill>
                      <a:round/>
                    </a:lnR>
                    <a:lnT w="25400">
                      <a:solidFill>
                        <a:srgbClr val="FFFFFF"/>
                      </a:solidFill>
                      <a:round/>
                    </a:lnT>
                    <a:lnB w="25400">
                      <a:solidFill>
                        <a:srgbClr val="FFFFFF"/>
                      </a:solidFill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018" y="468789"/>
            <a:ext cx="8352928" cy="396044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val 7"/>
          <p:cNvSpPr/>
          <p:nvPr/>
        </p:nvSpPr>
        <p:spPr bwMode="auto">
          <a:xfrm>
            <a:off x="539552" y="3933056"/>
            <a:ext cx="720080" cy="64807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7600" b="1" i="0" u="none" strike="noStrike" cap="none" normalizeH="0" baseline="0">
              <a:ln>
                <a:noFill/>
              </a:ln>
              <a:solidFill>
                <a:srgbClr val="FFD624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699792" y="3717032"/>
            <a:ext cx="432048" cy="54006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7600" b="1" i="0" u="none" strike="noStrike" cap="none" normalizeH="0" baseline="0">
              <a:ln>
                <a:noFill/>
              </a:ln>
              <a:solidFill>
                <a:srgbClr val="FFD624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91680" y="4429229"/>
            <a:ext cx="1008112" cy="65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7600" b="1" i="0" u="none" strike="noStrike" cap="none" normalizeH="0" baseline="0">
              <a:ln>
                <a:noFill/>
              </a:ln>
              <a:solidFill>
                <a:srgbClr val="FFD624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9552" y="3717032"/>
            <a:ext cx="1008112" cy="5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175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7600" b="1" i="0" u="none" strike="noStrike" cap="none" normalizeH="0" baseline="0">
              <a:ln>
                <a:noFill/>
              </a:ln>
              <a:solidFill>
                <a:srgbClr val="FFD624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7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hlinkClick r:id="rId3" action="ppaction://hlinksldjump"/>
          </p:cNvPr>
          <p:cNvPicPr>
            <a:picLocks noGrp="1" noChangeAspect="1"/>
          </p:cNvPicPr>
          <p:nvPr>
            <p:ph idx="11"/>
          </p:nvPr>
        </p:nvPicPr>
        <p:blipFill>
          <a:blip r:embed="rId4"/>
          <a:stretch>
            <a:fillRect/>
          </a:stretch>
        </p:blipFill>
        <p:spPr>
          <a:xfrm>
            <a:off x="73739" y="908720"/>
            <a:ext cx="4248949" cy="5688632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5"/>
          <a:srcRect b="16161"/>
          <a:stretch/>
        </p:blipFill>
        <p:spPr>
          <a:xfrm>
            <a:off x="4664489" y="841612"/>
            <a:ext cx="4356006" cy="5179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275" y="262773"/>
            <a:ext cx="2387313" cy="281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365" y="246033"/>
            <a:ext cx="2435266" cy="287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3532" y="235989"/>
            <a:ext cx="2370188" cy="2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79388" y="188913"/>
            <a:ext cx="7865467" cy="47625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494"/>
                </a:solidFill>
                <a:latin typeface="Verdana" charset="0"/>
                <a:ea typeface="MS PGothic" pitchFamily="34" charset="-128"/>
                <a:cs typeface="ＭＳ Ｐゴシック" charset="0"/>
              </a:defRPr>
            </a:lvl5pPr>
            <a:lvl6pPr marL="8159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6pPr>
            <a:lvl7pPr marL="12731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7pPr>
            <a:lvl8pPr marL="17303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8pPr>
            <a:lvl9pPr marL="2187575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F5494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altLang="en-US" sz="2400" kern="0" dirty="0" smtClean="0">
                <a:solidFill>
                  <a:srgbClr val="034EA2"/>
                </a:solidFill>
                <a:ea typeface="ＭＳ Ｐゴシック" pitchFamily="34" charset="-128"/>
                <a:cs typeface="Arial" pitchFamily="34" charset="0"/>
              </a:rPr>
              <a:t>How is your city performing?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9388" y="764704"/>
            <a:ext cx="8784462" cy="59043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Verdana" pitchFamily="34" charset="0"/>
              <a:defRPr>
                <a:solidFill>
                  <a:srgbClr val="004494"/>
                </a:solidFill>
                <a:latin typeface="Verdana"/>
                <a:ea typeface="MS PGothic" pitchFamily="34" charset="-128"/>
                <a:cs typeface="ＭＳ Ｐゴシック" charset="0"/>
              </a:defRPr>
            </a:lvl1pPr>
            <a:lvl2pPr marL="2286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Verdana" pitchFamily="34" charset="0"/>
              <a:buChar char="•"/>
              <a:defRPr>
                <a:solidFill>
                  <a:srgbClr val="004494"/>
                </a:solidFill>
                <a:latin typeface="Verdana"/>
                <a:ea typeface="MS PGothic" pitchFamily="34" charset="-128"/>
              </a:defRPr>
            </a:lvl2pPr>
            <a:lvl3pPr marL="4572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Wingdings" pitchFamily="2" charset="2"/>
              <a:buChar char="§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3pPr>
            <a:lvl4pPr marL="6858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Arial" charset="0"/>
              <a:buChar char="•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4pPr>
            <a:lvl5pPr marL="914400" indent="-228600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rgbClr val="37ACDE"/>
              </a:buClr>
              <a:buFont typeface="Verdana" pitchFamily="34" charset="0"/>
              <a:buChar char="–"/>
              <a:defRPr sz="1600">
                <a:solidFill>
                  <a:srgbClr val="004494"/>
                </a:solidFill>
                <a:latin typeface="Verdana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700" b="0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Explore the performance of your city in various fields such as </a:t>
            </a:r>
            <a:r>
              <a:rPr kumimoji="0" lang="en-US" altLang="en-US" sz="1700" b="1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demography</a:t>
            </a:r>
            <a:r>
              <a:rPr kumimoji="0" lang="en-US" altLang="en-US" sz="1700" b="1" i="1" u="none" strike="noStrike" kern="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, urban development, economic </a:t>
            </a:r>
            <a:r>
              <a:rPr kumimoji="0" lang="en-US" altLang="en-US" sz="1700" b="1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development and resource efficiency</a:t>
            </a:r>
            <a:r>
              <a:rPr kumimoji="0" lang="en-US" altLang="en-US" sz="1700" b="0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.</a:t>
            </a: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700" i="1" kern="0" dirty="0" smtClean="0"/>
              <a:t>Compare </a:t>
            </a:r>
            <a:r>
              <a:rPr kumimoji="0" lang="en-US" sz="1700" b="1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more </a:t>
            </a:r>
            <a:r>
              <a:rPr kumimoji="0" lang="en-US" sz="1700" b="1" i="1" u="none" strike="noStrike" kern="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than 800 </a:t>
            </a:r>
            <a:r>
              <a:rPr kumimoji="0" lang="en-US" sz="1700" b="1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urban areas </a:t>
            </a:r>
            <a:r>
              <a:rPr kumimoji="0" lang="en-US" altLang="en-US" sz="1700" b="0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using </a:t>
            </a:r>
            <a:r>
              <a:rPr kumimoji="0" lang="en-US" altLang="en-US" sz="1700" b="1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60 indicators</a:t>
            </a:r>
            <a:r>
              <a:rPr kumimoji="0" lang="en-US" altLang="en-US" sz="1700" b="0" i="1" u="none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.</a:t>
            </a: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1700" b="0" i="1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Verdana" pitchFamily="34" charset="0"/>
              <a:buNone/>
              <a:tabLst/>
              <a:defRPr/>
            </a:pP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  <a:p>
            <a:pPr marL="176213" marR="0" lvl="0" indent="-1762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7AC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700" b="0" i="0" u="sng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  <a:hlinkClick r:id="rId3"/>
              </a:rPr>
              <a:t>http</a:t>
            </a:r>
            <a:r>
              <a:rPr kumimoji="0" lang="en-US" sz="1700" b="0" i="0" u="sng" strike="noStrike" kern="0" cap="none" spc="0" normalizeH="0" baseline="0" noProof="0" dirty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  <a:hlinkClick r:id="rId3"/>
              </a:rPr>
              <a:t>://urban.jrc.ec.europa.eu</a:t>
            </a:r>
            <a:r>
              <a:rPr kumimoji="0" lang="en-US" sz="1700" b="0" i="0" u="sng" strike="noStrike" kern="0" cap="none" spc="0" normalizeH="0" baseline="0" noProof="0" dirty="0" smtClean="0">
                <a:ln>
                  <a:noFill/>
                </a:ln>
                <a:solidFill>
                  <a:srgbClr val="004494"/>
                </a:solidFill>
                <a:effectLst/>
                <a:uLnTx/>
                <a:uFillTx/>
                <a:latin typeface="Verdana"/>
                <a:ea typeface="MS PGothic" pitchFamily="34" charset="-128"/>
                <a:hlinkClick r:id="rId3"/>
              </a:rPr>
              <a:t>/</a:t>
            </a:r>
            <a:endParaRPr kumimoji="0" lang="en-US" sz="1700" b="0" i="0" u="sng" strike="noStrike" kern="0" cap="none" spc="0" normalizeH="0" baseline="0" noProof="0" dirty="0">
              <a:ln>
                <a:noFill/>
              </a:ln>
              <a:solidFill>
                <a:srgbClr val="004494"/>
              </a:solidFill>
              <a:effectLst/>
              <a:uLnTx/>
              <a:uFillTx/>
              <a:latin typeface="Verdana"/>
              <a:ea typeface="MS PGothic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" y="1772816"/>
            <a:ext cx="8952986" cy="411958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8424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Master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>
            <a:ln>
              <a:noFill/>
            </a:ln>
            <a:solidFill>
              <a:srgbClr val="FFD624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>
            <a:ln>
              <a:noFill/>
            </a:ln>
            <a:solidFill>
              <a:srgbClr val="FFD624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lide_Master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>
            <a:ln>
              <a:noFill/>
            </a:ln>
            <a:solidFill>
              <a:srgbClr val="FFD624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7600" b="1" i="0" u="none" strike="noStrike" cap="none" normalizeH="0" baseline="0">
            <a:ln>
              <a:noFill/>
            </a:ln>
            <a:solidFill>
              <a:srgbClr val="FFD624"/>
            </a:solidFill>
            <a:effectLst/>
            <a:latin typeface="Verdana" charset="0"/>
            <a:ea typeface="ＭＳ Ｐゴシック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emplate presentation">
  <a:themeElements>
    <a:clrScheme name="template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template presentatio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1" i="0" u="none" strike="noStrike" cap="none" normalizeH="0" baseline="0" smtClean="0">
            <a:ln>
              <a:noFill/>
            </a:ln>
            <a:solidFill>
              <a:srgbClr val="0F327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1" i="0" u="none" strike="noStrike" cap="none" normalizeH="0" baseline="0" smtClean="0">
            <a:ln>
              <a:noFill/>
            </a:ln>
            <a:solidFill>
              <a:srgbClr val="0F327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MS PGothic"/>
        <a:cs typeface=""/>
      </a:majorFont>
      <a:minorFont>
        <a:latin typeface="Verdana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19296</TotalTime>
  <Words>472</Words>
  <Application>Microsoft Office PowerPoint</Application>
  <PresentationFormat>On-screen Show (4:3)</PresentationFormat>
  <Paragraphs>96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Slide_Master</vt:lpstr>
      <vt:lpstr>1_Slide_Master</vt:lpstr>
      <vt:lpstr>4_template presentation</vt:lpstr>
      <vt:lpstr>Office Theme</vt:lpstr>
      <vt:lpstr>DIGITEC: Digital Future  Brussels 29 November 2016   </vt:lpstr>
      <vt:lpstr>Digitisation of economy</vt:lpstr>
      <vt:lpstr>Use of digital data for policy:</vt:lpstr>
      <vt:lpstr>JRC role in policy support</vt:lpstr>
      <vt:lpstr>PowerPoint Presentation</vt:lpstr>
      <vt:lpstr>PowerPoint Presentation</vt:lpstr>
      <vt:lpstr>News wires</vt:lpstr>
      <vt:lpstr>PowerPoint Presentation</vt:lpstr>
      <vt:lpstr>PowerPoint Presentation</vt:lpstr>
      <vt:lpstr>PowerPoint Presentation</vt:lpstr>
      <vt:lpstr>PowerPoint Presentation</vt:lpstr>
      <vt:lpstr>Stay in touch</vt:lpstr>
    </vt:vector>
  </TitlesOfParts>
  <Company>European Commission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turneem</dc:creator>
  <cp:lastModifiedBy>TAKS Eret (JRC)</cp:lastModifiedBy>
  <cp:revision>602</cp:revision>
  <cp:lastPrinted>2016-11-25T11:48:09Z</cp:lastPrinted>
  <dcterms:created xsi:type="dcterms:W3CDTF">2011-10-28T10:25:18Z</dcterms:created>
  <dcterms:modified xsi:type="dcterms:W3CDTF">2016-11-25T15:15:18Z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https://connected.cnect.cec.eu.int</vt:lpwstr>
  </property>
  <property fmtid="{D5CDD505-2E9C-101B-9397-08002B2CF9AE}" pid="3" name="Jive_LatestUserAccountName">
    <vt:lpwstr>mairdav</vt:lpwstr>
  </property>
  <property fmtid="{D5CDD505-2E9C-101B-9397-08002B2CF9AE}" pid="4" name="Offisync_UniqueId">
    <vt:lpwstr>100448</vt:lpwstr>
  </property>
  <property fmtid="{D5CDD505-2E9C-101B-9397-08002B2CF9AE}" pid="5" name="Offisync_ServerID">
    <vt:lpwstr>0d3b22a6-6203-4efc-8e8e-b5279256493b</vt:lpwstr>
  </property>
  <property fmtid="{D5CDD505-2E9C-101B-9397-08002B2CF9AE}" pid="6" name="Jive_VersionGuid">
    <vt:lpwstr>52beb24f-af84-4e49-90f5-8863f1807631</vt:lpwstr>
  </property>
  <property fmtid="{D5CDD505-2E9C-101B-9397-08002B2CF9AE}" pid="7" name="Offisync_UpdateToken">
    <vt:lpwstr>1</vt:lpwstr>
  </property>
  <property fmtid="{D5CDD505-2E9C-101B-9397-08002B2CF9AE}" pid="8" name="Jive_ModifiedButNotPublished">
    <vt:lpwstr>True</vt:lpwstr>
  </property>
</Properties>
</file>